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64" r:id="rId3"/>
    <p:sldId id="265" r:id="rId4"/>
    <p:sldId id="259" r:id="rId5"/>
    <p:sldId id="272" r:id="rId6"/>
    <p:sldId id="260" r:id="rId7"/>
    <p:sldId id="276" r:id="rId8"/>
    <p:sldId id="269" r:id="rId9"/>
    <p:sldId id="266" r:id="rId10"/>
    <p:sldId id="267" r:id="rId11"/>
    <p:sldId id="268" r:id="rId12"/>
    <p:sldId id="261" r:id="rId13"/>
    <p:sldId id="263" r:id="rId14"/>
    <p:sldId id="262" r:id="rId15"/>
    <p:sldId id="275" r:id="rId16"/>
    <p:sldId id="277" r:id="rId17"/>
    <p:sldId id="278" r:id="rId18"/>
    <p:sldId id="279" r:id="rId19"/>
    <p:sldId id="28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manuelle Fried" initials="EF" lastIdx="1" clrIdx="0">
    <p:extLst>
      <p:ext uri="{19B8F6BF-5375-455C-9EA6-DF929625EA0E}">
        <p15:presenceInfo xmlns:p15="http://schemas.microsoft.com/office/powerpoint/2012/main" userId="9ab80f87b4fe1a90" providerId="Windows Live"/>
      </p:ext>
    </p:extLst>
  </p:cmAuthor>
  <p:cmAuthor id="2" name="Daniel Opoka" initials="DO" lastIdx="1" clrIdx="1">
    <p:extLst>
      <p:ext uri="{19B8F6BF-5375-455C-9EA6-DF929625EA0E}">
        <p15:presenceInfo xmlns:p15="http://schemas.microsoft.com/office/powerpoint/2012/main" userId="1e3004a7e7a6e54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FEC"/>
    <a:srgbClr val="1D9A78"/>
    <a:srgbClr val="8BE9D0"/>
    <a:srgbClr val="ADB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4C9CD-96B2-4287-AD33-824DC785AFD0}" v="830" dt="2021-01-05T15:30:17.410"/>
    <p1510:client id="{62A3094C-6CB7-4586-83F7-DA9758980355}" v="643" dt="2021-01-05T16:00:04.724"/>
    <p1510:client id="{B248F1A4-87CE-4DD1-931A-0C2FA07DD7AA}" v="247" dt="2021-01-05T15:58:25.1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DA2E3-20EF-48D8-B457-61A140EB6B78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FF016-6A7B-4288-BAB9-74F19C42577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5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FF016-6A7B-4288-BAB9-74F19C4257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43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A4632-653E-448E-BAFF-A512A214BECD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36A58685-BFD5-443E-ADB9-815621CA26E3}" type="slidenum">
              <a:rPr lang="en-US" smtClean="0"/>
              <a:pPr/>
              <a:t>‹N°›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0258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C8DF0-6747-494D-AA6C-B990BD00D072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58685-BFD5-443E-ADB9-815621CA26E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4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4AAF-02C2-459F-B5B6-8F40BDAD1309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58685-BFD5-443E-ADB9-815621CA26E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87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3774-80BA-4DCC-931F-94AA43234D95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36A58685-BFD5-443E-ADB9-815621CA26E3}" type="slidenum">
              <a:rPr lang="en-US" smtClean="0"/>
              <a:pPr/>
              <a:t>‹N°›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95233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92412-3107-4334-9A9A-442A558D09F0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58685-BFD5-443E-ADB9-815621CA26E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4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E5B28-746B-40E6-BAA0-6FE676BE191F}" type="datetime1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58685-BFD5-443E-ADB9-815621CA26E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71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4FFE1-DE8E-4AE0-81B0-DACAC575E271}" type="datetime1">
              <a:rPr lang="en-US" smtClean="0"/>
              <a:t>1/5/2021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36A58685-BFD5-443E-ADB9-815621CA26E3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085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10E33-049E-4CF7-B6DE-C7B03B0FDE37}" type="datetime1">
              <a:rPr lang="en-US" smtClean="0"/>
              <a:t>1/5/2021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36A58685-BFD5-443E-ADB9-815621CA26E3}" type="slidenum">
              <a:rPr lang="en-US" smtClean="0"/>
              <a:pPr/>
              <a:t>‹N°›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58663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444A1-73EF-4BB5-8B23-37D8E1C2FA0F}" type="datetime1">
              <a:rPr lang="en-US" smtClean="0"/>
              <a:t>1/5/2021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36A58685-BFD5-443E-ADB9-815621CA26E3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88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3E4EF-1E23-4B04-9885-3706FB1E9DB7}" type="datetime1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58685-BFD5-443E-ADB9-815621CA26E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63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A0E7A-A7B4-404E-8A36-B0295B329664}" type="datetime1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58685-BFD5-443E-ADB9-815621CA26E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05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B1743-89B5-47D7-8793-7128F936D77D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58685-BFD5-443E-ADB9-815621CA26E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46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3645860-0100-454C-A056-55351F27C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1973" y="91819"/>
            <a:ext cx="7828052" cy="675984"/>
          </a:xfrm>
        </p:spPr>
        <p:txBody>
          <a:bodyPr>
            <a:normAutofit fontScale="25000" lnSpcReduction="20000"/>
          </a:bodyPr>
          <a:lstStyle/>
          <a:p>
            <a:pPr marL="548640" marR="548640" algn="ctr">
              <a:lnSpc>
                <a:spcPct val="107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GB" sz="12800" i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Wing Experimentation and Simulation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96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CLARK-Y and NACA-0010 Aerofoil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6400" i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Jalendu Africawala</a:t>
            </a:r>
            <a:endParaRPr lang="en-GB" sz="640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6400" i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Emmanuelle Fried</a:t>
            </a:r>
            <a:endParaRPr lang="en-GB" sz="640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6400" i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Daniel </a:t>
            </a:r>
            <a:r>
              <a:rPr lang="fr-FR" sz="6400" i="0" err="1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Opoka</a:t>
            </a:r>
            <a:endParaRPr lang="en-GB" sz="640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GB" sz="960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0ACF5-46DE-4E19-9EC0-D27EECCF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58685-BFD5-443E-ADB9-815621CA26E3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364B9D-AABB-4D5B-895E-BDF458EFB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77" t="30058" r="22668" b="30903"/>
          <a:stretch/>
        </p:blipFill>
        <p:spPr>
          <a:xfrm>
            <a:off x="1909890" y="2687232"/>
            <a:ext cx="8372219" cy="392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08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12"/>
    </mc:Choice>
    <mc:Fallback>
      <p:transition spd="slow" advTm="881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F8D83-88E5-4544-96AE-F5A427C9F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571"/>
            <a:ext cx="10515600" cy="73631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</a:rPr>
              <a:t>Torsional Stiffness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8A721-C989-4278-A6D5-6459DBB6A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58685-BFD5-443E-ADB9-815621CA26E3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A722294-CA19-4E1A-AE59-797EB6F2A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700350"/>
              </p:ext>
            </p:extLst>
          </p:nvPr>
        </p:nvGraphicFramePr>
        <p:xfrm>
          <a:off x="262686" y="1696141"/>
          <a:ext cx="3857212" cy="344640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680419">
                  <a:extLst>
                    <a:ext uri="{9D8B030D-6E8A-4147-A177-3AD203B41FA5}">
                      <a16:colId xmlns:a16="http://schemas.microsoft.com/office/drawing/2014/main" val="329999467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515183031"/>
                    </a:ext>
                  </a:extLst>
                </a:gridCol>
              </a:tblGrid>
              <a:tr h="12564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Stage of Construction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Moment (in Nm)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6090647"/>
                  </a:ext>
                </a:extLst>
              </a:tr>
              <a:tr h="4043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1</a:t>
                      </a:r>
                      <a:r>
                        <a:rPr lang="en-GB" sz="1800" baseline="30000">
                          <a:effectLst/>
                        </a:rPr>
                        <a:t>st</a:t>
                      </a:r>
                      <a:r>
                        <a:rPr lang="en-GB" sz="1800">
                          <a:effectLst/>
                        </a:rPr>
                        <a:t>: Ribs connected by spruce bars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0.5886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7103833"/>
                  </a:ext>
                </a:extLst>
              </a:tr>
              <a:tr h="4043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nd</a:t>
                      </a:r>
                      <a:r>
                        <a:rPr lang="en-GB" sz="1800">
                          <a:effectLst/>
                        </a:rPr>
                        <a:t>: Balsa webbing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1.9865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7504487"/>
                  </a:ext>
                </a:extLst>
              </a:tr>
              <a:tr h="4043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3</a:t>
                      </a:r>
                      <a:r>
                        <a:rPr lang="en-GB" sz="1800" baseline="30000">
                          <a:effectLst/>
                        </a:rPr>
                        <a:t>rd</a:t>
                      </a:r>
                      <a:r>
                        <a:rPr lang="en-GB" sz="1800">
                          <a:effectLst/>
                        </a:rPr>
                        <a:t>: Plywood on LE and TE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2.9879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3753795"/>
                  </a:ext>
                </a:extLst>
              </a:tr>
              <a:tr h="4043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4</a:t>
                      </a:r>
                      <a:r>
                        <a:rPr lang="en-GB" sz="1800" baseline="30000">
                          <a:effectLst/>
                        </a:rPr>
                        <a:t>th</a:t>
                      </a:r>
                      <a:r>
                        <a:rPr lang="en-GB" sz="1800">
                          <a:effectLst/>
                        </a:rPr>
                        <a:t>: Cap strips on ribs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3.8308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9735261"/>
                  </a:ext>
                </a:extLst>
              </a:tr>
              <a:tr h="4043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5</a:t>
                      </a:r>
                      <a:r>
                        <a:rPr lang="en-GB" sz="1800" baseline="30000">
                          <a:effectLst/>
                        </a:rPr>
                        <a:t>th</a:t>
                      </a:r>
                      <a:r>
                        <a:rPr lang="en-GB" sz="1800">
                          <a:effectLst/>
                        </a:rPr>
                        <a:t>: Skin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3.9780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297230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853E9F2-609A-414A-9734-BA103CFBD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491190"/>
              </p:ext>
            </p:extLst>
          </p:nvPr>
        </p:nvGraphicFramePr>
        <p:xfrm>
          <a:off x="6781068" y="1676828"/>
          <a:ext cx="1176793" cy="346571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176793">
                  <a:extLst>
                    <a:ext uri="{9D8B030D-6E8A-4147-A177-3AD203B41FA5}">
                      <a16:colId xmlns:a16="http://schemas.microsoft.com/office/drawing/2014/main" val="2283854421"/>
                    </a:ext>
                  </a:extLst>
                </a:gridCol>
              </a:tblGrid>
              <a:tr h="11999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Torsional stiffness (in Nm)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9048136"/>
                  </a:ext>
                </a:extLst>
              </a:tr>
              <a:tr h="5634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0">
                          <a:solidFill>
                            <a:schemeClr val="tx1"/>
                          </a:solidFill>
                          <a:effectLst/>
                        </a:rPr>
                        <a:t>1.8736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E7E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896169"/>
                  </a:ext>
                </a:extLst>
              </a:tr>
              <a:tr h="4255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0">
                          <a:solidFill>
                            <a:schemeClr val="tx1"/>
                          </a:solidFill>
                          <a:effectLst/>
                        </a:rPr>
                        <a:t>6.3233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E7E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901026"/>
                  </a:ext>
                </a:extLst>
              </a:tr>
              <a:tr h="4255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0">
                          <a:solidFill>
                            <a:schemeClr val="tx1"/>
                          </a:solidFill>
                          <a:effectLst/>
                        </a:rPr>
                        <a:t>9.5106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E7E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628393"/>
                  </a:ext>
                </a:extLst>
              </a:tr>
              <a:tr h="4255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0">
                          <a:solidFill>
                            <a:schemeClr val="tx1"/>
                          </a:solidFill>
                          <a:effectLst/>
                        </a:rPr>
                        <a:t>12.196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E7E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431650"/>
                  </a:ext>
                </a:extLst>
              </a:tr>
              <a:tr h="4255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0">
                          <a:solidFill>
                            <a:schemeClr val="tx1"/>
                          </a:solidFill>
                          <a:effectLst/>
                        </a:rPr>
                        <a:t>12.664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E7E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747208"/>
                  </a:ext>
                </a:extLst>
              </a:tr>
            </a:tbl>
          </a:graphicData>
        </a:graphic>
      </p:graphicFrame>
      <p:sp>
        <p:nvSpPr>
          <p:cNvPr id="14" name="Right Brace 13">
            <a:extLst>
              <a:ext uri="{FF2B5EF4-FFF2-40B4-BE49-F238E27FC236}">
                <a16:creationId xmlns:a16="http://schemas.microsoft.com/office/drawing/2014/main" id="{17C4962E-3EE6-4A89-B2E5-9EC6ABA68B46}"/>
              </a:ext>
            </a:extLst>
          </p:cNvPr>
          <p:cNvSpPr/>
          <p:nvPr/>
        </p:nvSpPr>
        <p:spPr>
          <a:xfrm>
            <a:off x="4224190" y="3020894"/>
            <a:ext cx="212035" cy="2012675"/>
          </a:xfrm>
          <a:prstGeom prst="rightBrace">
            <a:avLst>
              <a:gd name="adj1" fmla="val 3386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77F20B26-4573-4198-A413-14BE67D19CD0}"/>
              </a:ext>
            </a:extLst>
          </p:cNvPr>
          <p:cNvSpPr/>
          <p:nvPr/>
        </p:nvSpPr>
        <p:spPr>
          <a:xfrm>
            <a:off x="4556797" y="3973510"/>
            <a:ext cx="122085" cy="127086"/>
          </a:xfrm>
          <a:prstGeom prst="plus">
            <a:avLst>
              <a:gd name="adj" fmla="val 45369"/>
            </a:avLst>
          </a:prstGeom>
          <a:solidFill>
            <a:srgbClr val="1D9A78"/>
          </a:solidFill>
          <a:ln>
            <a:solidFill>
              <a:srgbClr val="1D9A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D2827-B81A-45C3-BF16-8DC89EA6C252}"/>
                  </a:ext>
                </a:extLst>
              </p:cNvPr>
              <p:cNvSpPr txBox="1"/>
              <p:nvPr/>
            </p:nvSpPr>
            <p:spPr>
              <a:xfrm>
                <a:off x="5860042" y="3722608"/>
                <a:ext cx="921026" cy="6288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∅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D2827-B81A-45C3-BF16-8DC89EA6C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042" y="3722608"/>
                <a:ext cx="921026" cy="6288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807473-97F3-449E-8B57-731D4967A728}"/>
                  </a:ext>
                </a:extLst>
              </p:cNvPr>
              <p:cNvSpPr txBox="1"/>
              <p:nvPr/>
            </p:nvSpPr>
            <p:spPr>
              <a:xfrm>
                <a:off x="4637925" y="3852387"/>
                <a:ext cx="10204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0" smtClean="0">
                          <a:latin typeface="Cambria Math" panose="02040503050406030204" pitchFamily="18" charset="0"/>
                        </a:rPr>
                        <m:t>∅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=18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807473-97F3-449E-8B57-731D4967A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925" y="3852387"/>
                <a:ext cx="102041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Right 19">
            <a:extLst>
              <a:ext uri="{FF2B5EF4-FFF2-40B4-BE49-F238E27FC236}">
                <a16:creationId xmlns:a16="http://schemas.microsoft.com/office/drawing/2014/main" id="{76614D78-CF85-4728-AB11-5156C765A6F0}"/>
              </a:ext>
            </a:extLst>
          </p:cNvPr>
          <p:cNvSpPr/>
          <p:nvPr/>
        </p:nvSpPr>
        <p:spPr>
          <a:xfrm>
            <a:off x="5598746" y="3973510"/>
            <a:ext cx="295296" cy="127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AC340BBC-095C-46E3-AA18-3FC6E162624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" r="7617"/>
          <a:stretch/>
        </p:blipFill>
        <p:spPr>
          <a:xfrm>
            <a:off x="8072104" y="1745978"/>
            <a:ext cx="3857210" cy="346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96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11"/>
    </mc:Choice>
    <mc:Fallback>
      <p:transition spd="slow" advTm="4601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A5CDA-92B7-45E8-97D3-088FC8A9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34"/>
            <a:ext cx="10515600" cy="73028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4"/>
                </a:solidFill>
              </a:rPr>
              <a:t>Analysis: </a:t>
            </a:r>
            <a:r>
              <a:rPr lang="en-US" sz="3600" dirty="0">
                <a:solidFill>
                  <a:schemeClr val="accent4"/>
                </a:solidFill>
              </a:rPr>
              <a:t>Comparison to Mathematical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F2BAD-ECDD-4A3D-803C-0908492A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58685-BFD5-443E-ADB9-815621CA26E3}" type="slidenum">
              <a:rPr lang="en-US" smtClean="0"/>
              <a:t>11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AF3746-1F77-429E-AE0F-375DCEBD8F27}"/>
              </a:ext>
            </a:extLst>
          </p:cNvPr>
          <p:cNvSpPr txBox="1"/>
          <p:nvPr/>
        </p:nvSpPr>
        <p:spPr>
          <a:xfrm>
            <a:off x="479803" y="1392810"/>
            <a:ext cx="4098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Analytical Torsional Stiffness: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992ED60-E84A-4B80-B6A9-0A29A7152321}"/>
                  </a:ext>
                </a:extLst>
              </p:cNvPr>
              <p:cNvSpPr txBox="1"/>
              <p:nvPr/>
            </p:nvSpPr>
            <p:spPr>
              <a:xfrm>
                <a:off x="1032990" y="2750453"/>
                <a:ext cx="2776330" cy="945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800" i="1" smtClean="0"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𝐽</m:t>
                      </m:r>
                      <m:r>
                        <a:rPr lang="en-GB" sz="1800" i="1" smtClean="0"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800" i="1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1800" i="1"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800" i="1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18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Yu Mincho" panose="02020400000000000000" pitchFamily="18" charset="-128"/>
                </a:endParaRPr>
              </a:p>
              <a:p>
                <a:r>
                  <a:rPr lang="en-GB">
                    <a:solidFill>
                      <a:srgbClr val="333333"/>
                    </a:solidFill>
                    <a:latin typeface="Times New Roman" panose="02020603050405020304" pitchFamily="18" charset="0"/>
                    <a:ea typeface="Yu Mincho" panose="02020400000000000000" pitchFamily="18" charset="-128"/>
                  </a:rPr>
                  <a:t>G =&gt; Material Property</a:t>
                </a:r>
              </a:p>
              <a:p>
                <a:r>
                  <a:rPr lang="en-GB">
                    <a:solidFill>
                      <a:srgbClr val="333333"/>
                    </a:solidFill>
                    <a:latin typeface="Times New Roman" panose="02020603050405020304" pitchFamily="18" charset="0"/>
                    <a:ea typeface="Yu Mincho" panose="02020400000000000000" pitchFamily="18" charset="-128"/>
                  </a:rPr>
                  <a:t>L =&gt; Geometrical Property</a:t>
                </a:r>
                <a:endParaRPr lang="en-US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992ED60-E84A-4B80-B6A9-0A29A7152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990" y="2750453"/>
                <a:ext cx="2776330" cy="945259"/>
              </a:xfrm>
              <a:prstGeom prst="rect">
                <a:avLst/>
              </a:prstGeom>
              <a:blipFill>
                <a:blip r:embed="rId2"/>
                <a:stretch>
                  <a:fillRect l="-1754" b="-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19D34C-24BA-48BE-9291-888CEFF5A69A}"/>
                  </a:ext>
                </a:extLst>
              </p:cNvPr>
              <p:cNvSpPr txBox="1"/>
              <p:nvPr/>
            </p:nvSpPr>
            <p:spPr>
              <a:xfrm>
                <a:off x="838200" y="2139517"/>
                <a:ext cx="1192696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𝐽𝐺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19D34C-24BA-48BE-9291-888CEFF5A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39517"/>
                <a:ext cx="1192696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2BC2824-AED7-4DEA-813B-5F7034C5E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087260"/>
              </p:ext>
            </p:extLst>
          </p:nvPr>
        </p:nvGraphicFramePr>
        <p:xfrm>
          <a:off x="4495439" y="1392810"/>
          <a:ext cx="7452497" cy="44503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2675">
                  <a:extLst>
                    <a:ext uri="{9D8B030D-6E8A-4147-A177-3AD203B41FA5}">
                      <a16:colId xmlns:a16="http://schemas.microsoft.com/office/drawing/2014/main" val="2007245561"/>
                    </a:ext>
                  </a:extLst>
                </a:gridCol>
                <a:gridCol w="1669917">
                  <a:extLst>
                    <a:ext uri="{9D8B030D-6E8A-4147-A177-3AD203B41FA5}">
                      <a16:colId xmlns:a16="http://schemas.microsoft.com/office/drawing/2014/main" val="2691305803"/>
                    </a:ext>
                  </a:extLst>
                </a:gridCol>
                <a:gridCol w="2145504">
                  <a:extLst>
                    <a:ext uri="{9D8B030D-6E8A-4147-A177-3AD203B41FA5}">
                      <a16:colId xmlns:a16="http://schemas.microsoft.com/office/drawing/2014/main" val="841121306"/>
                    </a:ext>
                  </a:extLst>
                </a:gridCol>
                <a:gridCol w="2264401">
                  <a:extLst>
                    <a:ext uri="{9D8B030D-6E8A-4147-A177-3AD203B41FA5}">
                      <a16:colId xmlns:a16="http://schemas.microsoft.com/office/drawing/2014/main" val="1099174525"/>
                    </a:ext>
                  </a:extLst>
                </a:gridCol>
              </a:tblGrid>
              <a:tr h="19847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 Stage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03" marR="927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Analytical Torsional Stiffness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03" marR="927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Experimental Torsional Stiffness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03" marR="927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Percent Error between Analytical and Torsional Stiffness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03" marR="92703" marT="0" marB="0"/>
                </a:tc>
                <a:extLst>
                  <a:ext uri="{0D108BD9-81ED-4DB2-BD59-A6C34878D82A}">
                    <a16:rowId xmlns:a16="http://schemas.microsoft.com/office/drawing/2014/main" val="2625756122"/>
                  </a:ext>
                </a:extLst>
              </a:tr>
              <a:tr h="4146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1</a:t>
                      </a:r>
                      <a:r>
                        <a:rPr lang="en-GB" sz="2400" baseline="30000">
                          <a:effectLst/>
                        </a:rPr>
                        <a:t>st</a:t>
                      </a:r>
                      <a:r>
                        <a:rPr lang="en-GB" sz="2400">
                          <a:effectLst/>
                        </a:rPr>
                        <a:t> 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03" marR="927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2.255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03" marR="927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1.8736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03" marR="927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16.9%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03" marR="92703" marT="0" marB="0"/>
                </a:tc>
                <a:extLst>
                  <a:ext uri="{0D108BD9-81ED-4DB2-BD59-A6C34878D82A}">
                    <a16:rowId xmlns:a16="http://schemas.microsoft.com/office/drawing/2014/main" val="800513466"/>
                  </a:ext>
                </a:extLst>
              </a:tr>
              <a:tr h="4146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2</a:t>
                      </a:r>
                      <a:r>
                        <a:rPr lang="en-GB" sz="2400" baseline="30000">
                          <a:effectLst/>
                        </a:rPr>
                        <a:t>nd</a:t>
                      </a:r>
                      <a:r>
                        <a:rPr lang="en-GB" sz="2400">
                          <a:effectLst/>
                        </a:rPr>
                        <a:t> 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03" marR="927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6.912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03" marR="927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6.3233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03" marR="927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8.52%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03" marR="92703" marT="0" marB="0"/>
                </a:tc>
                <a:extLst>
                  <a:ext uri="{0D108BD9-81ED-4DB2-BD59-A6C34878D82A}">
                    <a16:rowId xmlns:a16="http://schemas.microsoft.com/office/drawing/2014/main" val="1273721259"/>
                  </a:ext>
                </a:extLst>
              </a:tr>
              <a:tr h="80713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3</a:t>
                      </a:r>
                      <a:r>
                        <a:rPr lang="en-GB" sz="2400" baseline="30000">
                          <a:effectLst/>
                        </a:rPr>
                        <a:t>rd</a:t>
                      </a:r>
                      <a:r>
                        <a:rPr lang="en-GB" sz="2400">
                          <a:effectLst/>
                        </a:rPr>
                        <a:t>, TE ignored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03" marR="927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13.067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03" marR="927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9.5106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03" marR="927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27.21%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03" marR="92703" marT="0" marB="0"/>
                </a:tc>
                <a:extLst>
                  <a:ext uri="{0D108BD9-81ED-4DB2-BD59-A6C34878D82A}">
                    <a16:rowId xmlns:a16="http://schemas.microsoft.com/office/drawing/2014/main" val="4201834746"/>
                  </a:ext>
                </a:extLst>
              </a:tr>
              <a:tr h="4146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4</a:t>
                      </a:r>
                      <a:r>
                        <a:rPr lang="en-GB" sz="2400" baseline="30000">
                          <a:effectLst/>
                        </a:rPr>
                        <a:t>th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03" marR="927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----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03" marR="927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12.196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03" marR="927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----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03" marR="92703" marT="0" marB="0"/>
                </a:tc>
                <a:extLst>
                  <a:ext uri="{0D108BD9-81ED-4DB2-BD59-A6C34878D82A}">
                    <a16:rowId xmlns:a16="http://schemas.microsoft.com/office/drawing/2014/main" val="4075495939"/>
                  </a:ext>
                </a:extLst>
              </a:tr>
              <a:tr h="4146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5</a:t>
                      </a:r>
                      <a:r>
                        <a:rPr lang="en-GB" sz="2400" baseline="30000">
                          <a:effectLst/>
                        </a:rPr>
                        <a:t>th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03" marR="927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----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03" marR="927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12.664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03" marR="927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----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03" marR="92703" marT="0" marB="0"/>
                </a:tc>
                <a:extLst>
                  <a:ext uri="{0D108BD9-81ED-4DB2-BD59-A6C34878D82A}">
                    <a16:rowId xmlns:a16="http://schemas.microsoft.com/office/drawing/2014/main" val="1042889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682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816"/>
    </mc:Choice>
    <mc:Fallback>
      <p:transition spd="slow" advTm="16081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E8FE0-02C7-43E4-9734-D6F90568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1"/>
            <a:ext cx="10515600" cy="790945"/>
          </a:xfrm>
        </p:spPr>
        <p:txBody>
          <a:bodyPr>
            <a:normAutofit/>
          </a:bodyPr>
          <a:lstStyle/>
          <a:p>
            <a:pPr algn="ctr"/>
            <a:r>
              <a:rPr lang="en-GB" sz="3600" dirty="0">
                <a:solidFill>
                  <a:schemeClr val="accent4"/>
                </a:solidFill>
                <a:cs typeface="Calibri Light"/>
              </a:rPr>
              <a:t>RDM6 study of wing rib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3FDEDCF-0D7A-4E1C-8EA9-081466B04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58685-BFD5-443E-ADB9-815621CA26E3}" type="slidenum">
              <a:rPr lang="en-US" smtClean="0"/>
              <a:t>12</a:t>
            </a:fld>
            <a:endParaRPr lang="en-US"/>
          </a:p>
        </p:txBody>
      </p:sp>
      <p:pic>
        <p:nvPicPr>
          <p:cNvPr id="8" name="Imagen 8" descr="Gráfico de líneas&#10;&#10;Descripción generada automáticamente">
            <a:extLst>
              <a:ext uri="{FF2B5EF4-FFF2-40B4-BE49-F238E27FC236}">
                <a16:creationId xmlns:a16="http://schemas.microsoft.com/office/drawing/2014/main" id="{B7DF87BD-3921-467A-B85C-388CEF20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235" y="1153627"/>
            <a:ext cx="5431764" cy="4695215"/>
          </a:xfrm>
          <a:prstGeom prst="rect">
            <a:avLst/>
          </a:prstGeom>
        </p:spPr>
      </p:pic>
      <p:pic>
        <p:nvPicPr>
          <p:cNvPr id="3" name="Imagen 4" descr="Imagen que contiene agua, edificio, luz, grande&#10;&#10;Descripción generada automáticamente">
            <a:extLst>
              <a:ext uri="{FF2B5EF4-FFF2-40B4-BE49-F238E27FC236}">
                <a16:creationId xmlns:a16="http://schemas.microsoft.com/office/drawing/2014/main" id="{E735359B-C5EA-4141-9322-7D95FF1C8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01" y="3991929"/>
            <a:ext cx="5287993" cy="1856913"/>
          </a:xfrm>
          <a:prstGeom prst="rect">
            <a:avLst/>
          </a:prstGeom>
        </p:spPr>
      </p:pic>
      <p:pic>
        <p:nvPicPr>
          <p:cNvPr id="5" name="Imagen 5" descr="Imagen que contiene tabla, bolsa&#10;&#10;Descripción generada automáticamente">
            <a:extLst>
              <a:ext uri="{FF2B5EF4-FFF2-40B4-BE49-F238E27FC236}">
                <a16:creationId xmlns:a16="http://schemas.microsoft.com/office/drawing/2014/main" id="{26B68457-9884-49A9-B3C6-106C1BC41C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81" t="1167" r="22881" b="2464"/>
          <a:stretch/>
        </p:blipFill>
        <p:spPr>
          <a:xfrm rot="16200000">
            <a:off x="1961943" y="-251313"/>
            <a:ext cx="2484932" cy="529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62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519"/>
    </mc:Choice>
    <mc:Fallback>
      <p:transition spd="slow" advTm="6951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B8446FC-9798-44D0-AF2F-D1DE318E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58685-BFD5-443E-ADB9-815621CA26E3}" type="slidenum">
              <a:rPr lang="en-US" smtClean="0"/>
              <a:t>13</a:t>
            </a:fld>
            <a:endParaRPr lang="en-US"/>
          </a:p>
        </p:txBody>
      </p:sp>
      <p:pic>
        <p:nvPicPr>
          <p:cNvPr id="4" name="Imagen 6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DAE7186E-D5E0-4002-8F03-C1C236885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832" y="659291"/>
            <a:ext cx="5765835" cy="1586469"/>
          </a:xfrm>
          <a:prstGeom prst="rect">
            <a:avLst/>
          </a:prstGeom>
        </p:spPr>
      </p:pic>
      <p:pic>
        <p:nvPicPr>
          <p:cNvPr id="6" name="Imagen 5" descr="Imagen que contiene Tabla&#10;&#10;Descripción generada automáticamente">
            <a:extLst>
              <a:ext uri="{FF2B5EF4-FFF2-40B4-BE49-F238E27FC236}">
                <a16:creationId xmlns:a16="http://schemas.microsoft.com/office/drawing/2014/main" id="{176B7634-33AB-448D-9B7D-F4D8B44FB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898" y="3366380"/>
            <a:ext cx="6772202" cy="1422532"/>
          </a:xfrm>
          <a:prstGeom prst="rect">
            <a:avLst/>
          </a:prstGeom>
        </p:spPr>
      </p:pic>
      <p:pic>
        <p:nvPicPr>
          <p:cNvPr id="8" name="Imagen 7" descr="Gráfico&#10;&#10;Descripción generada automáticamente">
            <a:extLst>
              <a:ext uri="{FF2B5EF4-FFF2-40B4-BE49-F238E27FC236}">
                <a16:creationId xmlns:a16="http://schemas.microsoft.com/office/drawing/2014/main" id="{00295734-DA4B-4837-8DA9-75D7622EC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622" y="133484"/>
            <a:ext cx="3554765" cy="2430527"/>
          </a:xfrm>
          <a:prstGeom prst="rect">
            <a:avLst/>
          </a:prstGeom>
        </p:spPr>
      </p:pic>
      <p:pic>
        <p:nvPicPr>
          <p:cNvPr id="9" name="Imagen 9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1ACFF714-0F30-4A33-B3A5-A4C960BCC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630" y="5337565"/>
            <a:ext cx="2300738" cy="1201347"/>
          </a:xfrm>
          <a:prstGeom prst="rect">
            <a:avLst/>
          </a:prstGeom>
        </p:spPr>
      </p:pic>
      <p:sp>
        <p:nvSpPr>
          <p:cNvPr id="13" name="Cerrar llave 12">
            <a:extLst>
              <a:ext uri="{FF2B5EF4-FFF2-40B4-BE49-F238E27FC236}">
                <a16:creationId xmlns:a16="http://schemas.microsoft.com/office/drawing/2014/main" id="{48F2DF47-68F6-49A6-84B1-4DED69C8F89D}"/>
              </a:ext>
            </a:extLst>
          </p:cNvPr>
          <p:cNvSpPr/>
          <p:nvPr/>
        </p:nvSpPr>
        <p:spPr>
          <a:xfrm rot="5400000">
            <a:off x="5769743" y="1355846"/>
            <a:ext cx="761999" cy="7274132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errar llave 13">
            <a:extLst>
              <a:ext uri="{FF2B5EF4-FFF2-40B4-BE49-F238E27FC236}">
                <a16:creationId xmlns:a16="http://schemas.microsoft.com/office/drawing/2014/main" id="{D8B10CBA-CA5E-4A80-A927-77C0D2A91B37}"/>
              </a:ext>
            </a:extLst>
          </p:cNvPr>
          <p:cNvSpPr/>
          <p:nvPr/>
        </p:nvSpPr>
        <p:spPr>
          <a:xfrm rot="5400000">
            <a:off x="5715000" y="-2243005"/>
            <a:ext cx="761999" cy="10098149"/>
          </a:xfrm>
          <a:prstGeom prst="rightBrace">
            <a:avLst>
              <a:gd name="adj1" fmla="val 2196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8441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007"/>
    </mc:Choice>
    <mc:Fallback>
      <p:transition spd="slow" advTm="6800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3233AF1-FA37-4E32-B95E-85D2A114D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58685-BFD5-443E-ADB9-815621CA26E3}" type="slidenum">
              <a:rPr lang="en-US" smtClean="0"/>
              <a:t>14</a:t>
            </a:fld>
            <a:endParaRPr lang="en-US"/>
          </a:p>
        </p:txBody>
      </p:sp>
      <p:pic>
        <p:nvPicPr>
          <p:cNvPr id="3" name="Imagen 3" descr="Imagen que contiene luz, agua, vuelo, aire&#10;&#10;Descripción generada automáticamente">
            <a:extLst>
              <a:ext uri="{FF2B5EF4-FFF2-40B4-BE49-F238E27FC236}">
                <a16:creationId xmlns:a16="http://schemas.microsoft.com/office/drawing/2014/main" id="{F2D1D04B-57E1-40CD-8CFF-9EEB86C7C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308" y="594596"/>
            <a:ext cx="5275600" cy="2477326"/>
          </a:xfrm>
          <a:prstGeom prst="rect">
            <a:avLst/>
          </a:prstGeom>
        </p:spPr>
      </p:pic>
      <p:pic>
        <p:nvPicPr>
          <p:cNvPr id="5" name="Imagen 5" descr="Imagen que contiene agua, barco, grande, noche&#10;&#10;Descripción generada automáticamente">
            <a:extLst>
              <a:ext uri="{FF2B5EF4-FFF2-40B4-BE49-F238E27FC236}">
                <a16:creationId xmlns:a16="http://schemas.microsoft.com/office/drawing/2014/main" id="{AABFBFB7-EC4D-4BBC-B638-E7948CEDF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839" y="3621308"/>
            <a:ext cx="5314537" cy="273504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7BEF9C7-1EE5-4E1A-95DD-2FDA3932C6C8}"/>
              </a:ext>
            </a:extLst>
          </p:cNvPr>
          <p:cNvSpPr txBox="1"/>
          <p:nvPr/>
        </p:nvSpPr>
        <p:spPr>
          <a:xfrm>
            <a:off x="7788507" y="13293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dirty="0" err="1">
                <a:cs typeface="Calibri"/>
              </a:rPr>
              <a:t>Upper</a:t>
            </a:r>
            <a:r>
              <a:rPr lang="es-ES" sz="2400" dirty="0">
                <a:cs typeface="Calibri"/>
              </a:rPr>
              <a:t> </a:t>
            </a:r>
            <a:r>
              <a:rPr lang="es-ES" sz="2400" dirty="0" err="1">
                <a:cs typeface="Calibri"/>
              </a:rPr>
              <a:t>beam</a:t>
            </a:r>
            <a:r>
              <a:rPr lang="es-ES" sz="2400" dirty="0">
                <a:cs typeface="Calibri"/>
              </a:rPr>
              <a:t>:</a:t>
            </a:r>
            <a:endParaRPr lang="es-ES" sz="24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1DA3C45-178A-4B53-905F-CDD9AF4E4D37}"/>
              </a:ext>
            </a:extLst>
          </p:cNvPr>
          <p:cNvSpPr txBox="1"/>
          <p:nvPr/>
        </p:nvSpPr>
        <p:spPr>
          <a:xfrm>
            <a:off x="7788507" y="315964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dirty="0" err="1">
                <a:cs typeface="Calibri"/>
              </a:rPr>
              <a:t>Rest</a:t>
            </a:r>
            <a:r>
              <a:rPr lang="es-ES" sz="2400" dirty="0">
                <a:cs typeface="Calibri"/>
              </a:rPr>
              <a:t> </a:t>
            </a:r>
            <a:r>
              <a:rPr lang="es-ES" sz="2400" dirty="0" err="1">
                <a:cs typeface="Calibri"/>
              </a:rPr>
              <a:t>of</a:t>
            </a:r>
            <a:r>
              <a:rPr lang="es-ES" sz="2400" dirty="0">
                <a:cs typeface="Calibri"/>
              </a:rPr>
              <a:t> </a:t>
            </a:r>
            <a:r>
              <a:rPr lang="es-ES" sz="2400" dirty="0" err="1">
                <a:cs typeface="Calibri"/>
              </a:rPr>
              <a:t>the</a:t>
            </a:r>
            <a:r>
              <a:rPr lang="es-ES" sz="2400" dirty="0">
                <a:cs typeface="Calibri"/>
              </a:rPr>
              <a:t> </a:t>
            </a:r>
            <a:r>
              <a:rPr lang="es-ES" sz="2400" dirty="0" err="1">
                <a:cs typeface="Calibri"/>
              </a:rPr>
              <a:t>wing</a:t>
            </a:r>
            <a:r>
              <a:rPr lang="es-ES" sz="2400" dirty="0">
                <a:cs typeface="Calibri"/>
              </a:rPr>
              <a:t> </a:t>
            </a:r>
            <a:r>
              <a:rPr lang="es-ES" sz="2400" dirty="0" err="1">
                <a:cs typeface="Calibri"/>
              </a:rPr>
              <a:t>rib</a:t>
            </a:r>
            <a:r>
              <a:rPr lang="es-ES" sz="2400" dirty="0">
                <a:cs typeface="Calibri"/>
              </a:rPr>
              <a:t>:</a:t>
            </a:r>
          </a:p>
        </p:txBody>
      </p:sp>
      <p:pic>
        <p:nvPicPr>
          <p:cNvPr id="13" name="Image 12" descr="Une image contenant table&#10;&#10;Description générée automatiquement">
            <a:extLst>
              <a:ext uri="{FF2B5EF4-FFF2-40B4-BE49-F238E27FC236}">
                <a16:creationId xmlns:a16="http://schemas.microsoft.com/office/drawing/2014/main" id="{0E6D7299-D81A-461F-9AC3-66CB3786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39" y="2442106"/>
            <a:ext cx="5643463" cy="2113468"/>
          </a:xfrm>
          <a:prstGeom prst="rect">
            <a:avLst/>
          </a:prstGeom>
        </p:spPr>
      </p:pic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6C1E9166-8E85-49FC-8AA1-07F039D05B5A}"/>
              </a:ext>
            </a:extLst>
          </p:cNvPr>
          <p:cNvSpPr/>
          <p:nvPr/>
        </p:nvSpPr>
        <p:spPr>
          <a:xfrm>
            <a:off x="5947205" y="340298"/>
            <a:ext cx="787422" cy="6217256"/>
          </a:xfrm>
          <a:prstGeom prst="leftBrace">
            <a:avLst>
              <a:gd name="adj1" fmla="val 8333"/>
              <a:gd name="adj2" fmla="val 512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60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22"/>
    </mc:Choice>
    <mc:Fallback>
      <p:transition spd="slow" advTm="2792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5B6CCCA-B9A9-49ED-BE85-2A7331D07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58685-BFD5-443E-ADB9-815621CA26E3}" type="slidenum">
              <a:rPr lang="en-US" smtClean="0"/>
              <a:t>15</a:t>
            </a:fld>
            <a:endParaRPr lang="en-US"/>
          </a:p>
        </p:txBody>
      </p:sp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D912AEC5-73E3-4369-BF71-2DFE3EE2D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96464"/>
            <a:ext cx="5059729" cy="1837499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E1EC3719-E3BD-478E-9777-0628344116E5}"/>
              </a:ext>
            </a:extLst>
          </p:cNvPr>
          <p:cNvSpPr txBox="1">
            <a:spLocks/>
          </p:cNvSpPr>
          <p:nvPr/>
        </p:nvSpPr>
        <p:spPr>
          <a:xfrm>
            <a:off x="838200" y="18054"/>
            <a:ext cx="10515600" cy="6633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 dirty="0" err="1">
                <a:solidFill>
                  <a:schemeClr val="accent4"/>
                </a:solidFill>
                <a:cs typeface="Calibri Light"/>
              </a:rPr>
              <a:t>Results</a:t>
            </a:r>
            <a:endParaRPr lang="es-ES" sz="3600" dirty="0">
              <a:solidFill>
                <a:schemeClr val="accent4"/>
              </a:solidFill>
              <a:cs typeface="Calibri Light"/>
            </a:endParaRP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7D0AAA03-A6BC-4A37-A8D3-D9208ABD1F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14" r="39077"/>
          <a:stretch/>
        </p:blipFill>
        <p:spPr>
          <a:xfrm>
            <a:off x="1615383" y="6086256"/>
            <a:ext cx="2880119" cy="365125"/>
          </a:xfrm>
          <a:prstGeom prst="rect">
            <a:avLst/>
          </a:prstGeom>
        </p:spPr>
      </p:pic>
      <p:sp>
        <p:nvSpPr>
          <p:cNvPr id="8" name="CuadroTexto 3">
            <a:extLst>
              <a:ext uri="{FF2B5EF4-FFF2-40B4-BE49-F238E27FC236}">
                <a16:creationId xmlns:a16="http://schemas.microsoft.com/office/drawing/2014/main" id="{B2ECEC3D-6703-4B75-AF0F-F18DCE5EEECE}"/>
              </a:ext>
            </a:extLst>
          </p:cNvPr>
          <p:cNvSpPr txBox="1"/>
          <p:nvPr/>
        </p:nvSpPr>
        <p:spPr>
          <a:xfrm>
            <a:off x="3400216" y="714242"/>
            <a:ext cx="52103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err="1">
                <a:cs typeface="Calibri"/>
              </a:rPr>
              <a:t>Displacement</a:t>
            </a:r>
            <a:r>
              <a:rPr lang="es-ES" sz="2400">
                <a:cs typeface="Calibri"/>
              </a:rPr>
              <a:t> </a:t>
            </a:r>
            <a:r>
              <a:rPr lang="es-ES" sz="2400" err="1">
                <a:cs typeface="Calibri"/>
              </a:rPr>
              <a:t>on</a:t>
            </a:r>
            <a:r>
              <a:rPr lang="es-ES" sz="2400">
                <a:cs typeface="Calibri"/>
              </a:rPr>
              <a:t> </a:t>
            </a:r>
            <a:r>
              <a:rPr lang="es-ES" sz="2400" err="1">
                <a:cs typeface="Calibri"/>
              </a:rPr>
              <a:t>upper</a:t>
            </a:r>
            <a:r>
              <a:rPr lang="es-ES" sz="2400">
                <a:cs typeface="Calibri"/>
              </a:rPr>
              <a:t> </a:t>
            </a:r>
            <a:r>
              <a:rPr lang="es-ES" sz="2400" err="1">
                <a:cs typeface="Calibri"/>
              </a:rPr>
              <a:t>beam</a:t>
            </a:r>
            <a:r>
              <a:rPr lang="es-ES" sz="2400">
                <a:cs typeface="Calibri"/>
              </a:rPr>
              <a:t>:</a:t>
            </a:r>
            <a:endParaRPr lang="es-ES" sz="2400"/>
          </a:p>
        </p:txBody>
      </p:sp>
      <p:pic>
        <p:nvPicPr>
          <p:cNvPr id="9" name="Imagen 10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3104B995-2C46-4F1B-8360-0CCA11C8C7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58" t="55013"/>
          <a:stretch/>
        </p:blipFill>
        <p:spPr>
          <a:xfrm>
            <a:off x="1156304" y="3673123"/>
            <a:ext cx="3798278" cy="2214456"/>
          </a:xfrm>
          <a:prstGeom prst="rect">
            <a:avLst/>
          </a:prstGeom>
        </p:spPr>
      </p:pic>
      <p:pic>
        <p:nvPicPr>
          <p:cNvPr id="10" name="Imagen 11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F500B0C7-8E1D-4961-8E9B-56E64F8669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00" t="54244"/>
          <a:stretch/>
        </p:blipFill>
        <p:spPr>
          <a:xfrm>
            <a:off x="6711461" y="3673123"/>
            <a:ext cx="3798278" cy="2136790"/>
          </a:xfrm>
          <a:prstGeom prst="rect">
            <a:avLst/>
          </a:prstGeom>
        </p:spPr>
      </p:pic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01878AF5-F1D3-422F-A9F7-7479996A6A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80" b="60174"/>
          <a:stretch/>
        </p:blipFill>
        <p:spPr>
          <a:xfrm>
            <a:off x="6361814" y="5948795"/>
            <a:ext cx="4678756" cy="268672"/>
          </a:xfrm>
          <a:prstGeom prst="rect">
            <a:avLst/>
          </a:prstGeom>
        </p:spPr>
      </p:pic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02BEAC46-56E8-446B-9D85-BC687523AD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16" r="15547"/>
          <a:stretch/>
        </p:blipFill>
        <p:spPr>
          <a:xfrm>
            <a:off x="6634923" y="6356350"/>
            <a:ext cx="3951354" cy="365125"/>
          </a:xfrm>
          <a:prstGeom prst="rect">
            <a:avLst/>
          </a:prstGeom>
        </p:spPr>
      </p:pic>
      <p:sp>
        <p:nvSpPr>
          <p:cNvPr id="13" name="CuadroTexto 3">
            <a:extLst>
              <a:ext uri="{FF2B5EF4-FFF2-40B4-BE49-F238E27FC236}">
                <a16:creationId xmlns:a16="http://schemas.microsoft.com/office/drawing/2014/main" id="{3FF3DADE-F686-46AD-83F2-1521D8F37432}"/>
              </a:ext>
            </a:extLst>
          </p:cNvPr>
          <p:cNvSpPr txBox="1"/>
          <p:nvPr/>
        </p:nvSpPr>
        <p:spPr>
          <a:xfrm>
            <a:off x="6476799" y="1814649"/>
            <a:ext cx="393750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>
                <a:cs typeface="Calibri"/>
              </a:rPr>
              <a:t>Average</a:t>
            </a:r>
            <a:r>
              <a:rPr lang="es-ES" dirty="0">
                <a:cs typeface="Calibri"/>
              </a:rPr>
              <a:t> </a:t>
            </a:r>
            <a:r>
              <a:rPr lang="es-ES" dirty="0" err="1">
                <a:cs typeface="Calibri"/>
              </a:rPr>
              <a:t>percentage</a:t>
            </a:r>
            <a:r>
              <a:rPr lang="es-ES" dirty="0">
                <a:cs typeface="Calibri"/>
              </a:rPr>
              <a:t> error: 0.034%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>
                <a:cs typeface="Calibri"/>
              </a:rPr>
              <a:t>Largest</a:t>
            </a:r>
            <a:r>
              <a:rPr lang="es-ES" dirty="0">
                <a:cs typeface="Calibri"/>
              </a:rPr>
              <a:t> error: 0.098 mm</a:t>
            </a:r>
            <a:endParaRPr lang="es-ES" dirty="0"/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8456FAB3-8FA9-435F-B8D8-F6049B399AD7}"/>
              </a:ext>
            </a:extLst>
          </p:cNvPr>
          <p:cNvSpPr/>
          <p:nvPr/>
        </p:nvSpPr>
        <p:spPr>
          <a:xfrm>
            <a:off x="5955284" y="1215951"/>
            <a:ext cx="349174" cy="18710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adroTexto 3">
            <a:extLst>
              <a:ext uri="{FF2B5EF4-FFF2-40B4-BE49-F238E27FC236}">
                <a16:creationId xmlns:a16="http://schemas.microsoft.com/office/drawing/2014/main" id="{DA8CCDDD-C6D9-4521-881D-5921A4C77BC2}"/>
              </a:ext>
            </a:extLst>
          </p:cNvPr>
          <p:cNvSpPr txBox="1"/>
          <p:nvPr/>
        </p:nvSpPr>
        <p:spPr>
          <a:xfrm>
            <a:off x="450250" y="3157394"/>
            <a:ext cx="52103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err="1">
                <a:cs typeface="Calibri"/>
              </a:rPr>
              <a:t>Upper</a:t>
            </a:r>
            <a:r>
              <a:rPr lang="es-ES" sz="2400">
                <a:cs typeface="Calibri"/>
              </a:rPr>
              <a:t> </a:t>
            </a:r>
            <a:r>
              <a:rPr lang="es-ES" sz="2400" err="1">
                <a:cs typeface="Calibri"/>
              </a:rPr>
              <a:t>beam</a:t>
            </a:r>
            <a:r>
              <a:rPr lang="es-ES" sz="2400">
                <a:cs typeface="Calibri"/>
              </a:rPr>
              <a:t>:</a:t>
            </a:r>
            <a:endParaRPr lang="es-ES" sz="2400"/>
          </a:p>
        </p:txBody>
      </p:sp>
      <p:sp>
        <p:nvSpPr>
          <p:cNvPr id="16" name="CuadroTexto 3">
            <a:extLst>
              <a:ext uri="{FF2B5EF4-FFF2-40B4-BE49-F238E27FC236}">
                <a16:creationId xmlns:a16="http://schemas.microsoft.com/office/drawing/2014/main" id="{017498A5-78FA-4DA1-B389-DE235AD23A59}"/>
              </a:ext>
            </a:extLst>
          </p:cNvPr>
          <p:cNvSpPr txBox="1"/>
          <p:nvPr/>
        </p:nvSpPr>
        <p:spPr>
          <a:xfrm>
            <a:off x="6005408" y="3099723"/>
            <a:ext cx="52103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err="1">
                <a:cs typeface="Calibri"/>
              </a:rPr>
              <a:t>Rest</a:t>
            </a:r>
            <a:r>
              <a:rPr lang="es-ES" sz="2400">
                <a:cs typeface="Calibri"/>
              </a:rPr>
              <a:t> </a:t>
            </a:r>
            <a:r>
              <a:rPr lang="es-ES" sz="2400" err="1">
                <a:cs typeface="Calibri"/>
              </a:rPr>
              <a:t>of</a:t>
            </a:r>
            <a:r>
              <a:rPr lang="es-ES" sz="2400">
                <a:cs typeface="Calibri"/>
              </a:rPr>
              <a:t> </a:t>
            </a:r>
            <a:r>
              <a:rPr lang="es-ES" sz="2400" err="1">
                <a:cs typeface="Calibri"/>
              </a:rPr>
              <a:t>wing</a:t>
            </a:r>
            <a:r>
              <a:rPr lang="es-ES" sz="2400">
                <a:cs typeface="Calibri"/>
              </a:rPr>
              <a:t> </a:t>
            </a:r>
            <a:r>
              <a:rPr lang="es-ES" sz="2400" err="1">
                <a:cs typeface="Calibri"/>
              </a:rPr>
              <a:t>rib</a:t>
            </a:r>
            <a:r>
              <a:rPr lang="es-ES" sz="2400">
                <a:cs typeface="Calibri"/>
              </a:rPr>
              <a:t>:</a:t>
            </a:r>
            <a:endParaRPr lang="es-ES" sz="2400"/>
          </a:p>
        </p:txBody>
      </p:sp>
    </p:spTree>
    <p:extLst>
      <p:ext uri="{BB962C8B-B14F-4D97-AF65-F5344CB8AC3E}">
        <p14:creationId xmlns:p14="http://schemas.microsoft.com/office/powerpoint/2010/main" val="3227336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550"/>
    </mc:Choice>
    <mc:Fallback>
      <p:transition spd="slow" advTm="11755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E7F37-FE9D-4BAA-9E83-03705899D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55"/>
            <a:ext cx="10515600" cy="678872"/>
          </a:xfrm>
        </p:spPr>
        <p:txBody>
          <a:bodyPr>
            <a:normAutofit/>
          </a:bodyPr>
          <a:lstStyle/>
          <a:p>
            <a:pPr algn="ctr"/>
            <a:r>
              <a:rPr lang="en-GB" sz="3600" dirty="0">
                <a:solidFill>
                  <a:schemeClr val="accent4"/>
                </a:solidFill>
              </a:rPr>
              <a:t>Standard NACA 0010 aerodynamic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07ABDB-56F9-46B4-A541-898336E5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58685-BFD5-443E-ADB9-815621CA26E3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F5A1A-323A-4C1C-97BF-8447C53CD346}"/>
              </a:ext>
            </a:extLst>
          </p:cNvPr>
          <p:cNvPicPr/>
          <p:nvPr/>
        </p:nvPicPr>
        <p:blipFill rotWithShape="1">
          <a:blip r:embed="rId2"/>
          <a:srcRect l="711" t="7937" r="24843" b="6680"/>
          <a:stretch/>
        </p:blipFill>
        <p:spPr bwMode="auto">
          <a:xfrm>
            <a:off x="358339" y="911711"/>
            <a:ext cx="6825450" cy="53193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0EC573-7A46-41BA-8038-29E2C03C5DC0}"/>
                  </a:ext>
                </a:extLst>
              </p:cNvPr>
              <p:cNvSpPr txBox="1"/>
              <p:nvPr/>
            </p:nvSpPr>
            <p:spPr>
              <a:xfrm>
                <a:off x="7539693" y="2434535"/>
                <a:ext cx="4407736" cy="2273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Neglecting all geometrical parameters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ISA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𝑅𝑒</m:t>
                    </m:r>
                    <m:r>
                      <a:rPr lang="en-IN" sz="1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GB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𝛿</m:t>
                        </m:r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∙</m:t>
                        </m:r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𝐿</m:t>
                        </m:r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∙</m:t>
                        </m:r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𝑣</m:t>
                        </m:r>
                      </m:num>
                      <m:den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𝜇</m:t>
                        </m:r>
                      </m:den>
                    </m:f>
                  </m:oMath>
                </a14:m>
                <a:endPara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50,000 and 1,000,000</a:t>
                </a:r>
                <a:endPara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0EC573-7A46-41BA-8038-29E2C03C5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693" y="2434535"/>
                <a:ext cx="4407736" cy="2273699"/>
              </a:xfrm>
              <a:prstGeom prst="rect">
                <a:avLst/>
              </a:prstGeom>
              <a:blipFill>
                <a:blip r:embed="rId3"/>
                <a:stretch>
                  <a:fillRect l="-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649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139"/>
    </mc:Choice>
    <mc:Fallback>
      <p:transition spd="slow" advTm="8713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1F43A-7CA8-4BE2-BAB2-C607DD3F6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55" y="0"/>
            <a:ext cx="10515600" cy="722759"/>
          </a:xfrm>
        </p:spPr>
        <p:txBody>
          <a:bodyPr>
            <a:normAutofit/>
          </a:bodyPr>
          <a:lstStyle/>
          <a:p>
            <a:pPr algn="ctr"/>
            <a:r>
              <a:rPr lang="en-GB" sz="3600" dirty="0">
                <a:solidFill>
                  <a:schemeClr val="accent4"/>
                </a:solidFill>
              </a:rPr>
              <a:t>AVRO Canada CF-100 Canuck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1A6815-DEB9-4546-8179-830A0DE5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58685-BFD5-443E-ADB9-815621CA26E3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8A4FC-5587-479D-8516-4E912FEFBDEB}"/>
              </a:ext>
            </a:extLst>
          </p:cNvPr>
          <p:cNvPicPr/>
          <p:nvPr/>
        </p:nvPicPr>
        <p:blipFill rotWithShape="1">
          <a:blip r:embed="rId2"/>
          <a:srcRect l="38637" t="8408" r="24278" b="6655"/>
          <a:stretch/>
        </p:blipFill>
        <p:spPr bwMode="auto">
          <a:xfrm>
            <a:off x="448987" y="722759"/>
            <a:ext cx="3635698" cy="56828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FFE796-BE50-4ECD-8B6E-AF83FDE5326D}"/>
                  </a:ext>
                </a:extLst>
              </p:cNvPr>
              <p:cNvSpPr txBox="1"/>
              <p:nvPr/>
            </p:nvSpPr>
            <p:spPr>
              <a:xfrm>
                <a:off x="4936804" y="5013946"/>
                <a:ext cx="6610918" cy="1477328"/>
              </a:xfrm>
              <a:prstGeom prst="rect">
                <a:avLst/>
              </a:prstGeom>
              <a:noFill/>
            </p:spPr>
            <p:txBody>
              <a:bodyPr wrap="square" numCol="2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At sea level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𝑅𝑒</m:t>
                    </m:r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∙</m:t>
                    </m:r>
                    <m:rad>
                      <m:radPr>
                        <m:degHide m:val="on"/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𝐶𝑙</m:t>
                        </m:r>
                      </m:e>
                    </m:rad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𝐿</m:t>
                        </m:r>
                      </m:num>
                      <m:den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𝜇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2∙</m:t>
                            </m:r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𝛿</m:t>
                            </m:r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∙</m:t>
                            </m:r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den>
                        </m:f>
                      </m:e>
                    </m:rad>
                  </m:oMath>
                </a14:m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4.24 m, 16 m, 54.9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p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and 15000 kg</a:t>
                </a: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Velocity trim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Max climb at 42.5 m/s.</a:t>
                </a: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FFE796-BE50-4ECD-8B6E-AF83FDE53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804" y="5013946"/>
                <a:ext cx="6610918" cy="1477328"/>
              </a:xfrm>
              <a:prstGeom prst="rect">
                <a:avLst/>
              </a:prstGeom>
              <a:blipFill>
                <a:blip r:embed="rId3"/>
                <a:stretch>
                  <a:fillRect l="-646" t="-2058"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E574DAA-82AF-427F-A365-42BBF7EDEC20}"/>
              </a:ext>
            </a:extLst>
          </p:cNvPr>
          <p:cNvPicPr/>
          <p:nvPr/>
        </p:nvPicPr>
        <p:blipFill rotWithShape="1">
          <a:blip r:embed="rId4"/>
          <a:srcRect l="971" t="8153" r="14156" b="5275"/>
          <a:stretch/>
        </p:blipFill>
        <p:spPr bwMode="auto">
          <a:xfrm>
            <a:off x="5145001" y="953940"/>
            <a:ext cx="6046945" cy="36898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3474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345"/>
    </mc:Choice>
    <mc:Fallback>
      <p:transition spd="slow" advTm="14534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6C93F-C548-4358-8614-DCA5701589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E871C0-4ACA-4FD1-B3E9-1CC326DF0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Thank you</a:t>
            </a:r>
            <a:br>
              <a:rPr lang="en-US" sz="6000">
                <a:solidFill>
                  <a:srgbClr val="FFFFFF"/>
                </a:solidFill>
              </a:rPr>
            </a:br>
            <a:br>
              <a:rPr lang="en-US" sz="6000">
                <a:solidFill>
                  <a:srgbClr val="FFFFFF"/>
                </a:solidFill>
              </a:rPr>
            </a:br>
            <a:r>
              <a:rPr lang="en-US" sz="6000">
                <a:solidFill>
                  <a:srgbClr val="FFFFFF"/>
                </a:solidFill>
              </a:rPr>
              <a:t>Questions…?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1835FA-CDC6-4CB1-8A57-51B778557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36A58685-BFD5-443E-ADB9-815621CA26E3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18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36826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075"/>
    </mc:Choice>
    <mc:Fallback>
      <p:transition spd="slow" advTm="607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C3C2A-F5B1-4AE5-A120-5D5E1AFB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Torsional Moment of Inertia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254503-61AD-45F0-BB61-76B0C5ABA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58685-BFD5-443E-ADB9-815621CA26E3}" type="slidenum">
              <a:rPr lang="en-US" smtClean="0"/>
              <a:pPr/>
              <a:t>19</a:t>
            </a:fld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47504-8F12-40D7-BBAE-406B3401D53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0529"/>
            <a:ext cx="7034693" cy="356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21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24">
            <a:extLst>
              <a:ext uri="{FF2B5EF4-FFF2-40B4-BE49-F238E27FC236}">
                <a16:creationId xmlns:a16="http://schemas.microsoft.com/office/drawing/2014/main" id="{5C08EDCB-2CD0-4D73-95AD-885AF97B3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021" y="1573248"/>
            <a:ext cx="4036171" cy="1852212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/>
              <a:t>Using mold, measure standard stick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Measure out individual parts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Cut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Glue</a:t>
            </a:r>
          </a:p>
        </p:txBody>
      </p:sp>
      <p:pic>
        <p:nvPicPr>
          <p:cNvPr id="10" name="Picture 9" descr="A picture containing text, indoor, person, table&#10;&#10;Description automatically generated">
            <a:extLst>
              <a:ext uri="{FF2B5EF4-FFF2-40B4-BE49-F238E27FC236}">
                <a16:creationId xmlns:a16="http://schemas.microsoft.com/office/drawing/2014/main" id="{2A8B0365-1AB7-48DC-8216-0CC3EA0CF0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0" t="42191" r="2" b="1"/>
          <a:stretch/>
        </p:blipFill>
        <p:spPr>
          <a:xfrm>
            <a:off x="8442959" y="3474723"/>
            <a:ext cx="3749041" cy="33865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5810C-B3FA-4363-8CC7-8617A4268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771" y="6216261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fld id="{36A58685-BFD5-443E-ADB9-815621CA26E3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F38A2-4A98-46F0-852A-2E819B56B016}"/>
              </a:ext>
            </a:extLst>
          </p:cNvPr>
          <p:cNvSpPr/>
          <p:nvPr/>
        </p:nvSpPr>
        <p:spPr>
          <a:xfrm>
            <a:off x="244549" y="412694"/>
            <a:ext cx="1488558" cy="1054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text, wall&#10;&#10;Description automatically generated">
            <a:extLst>
              <a:ext uri="{FF2B5EF4-FFF2-40B4-BE49-F238E27FC236}">
                <a16:creationId xmlns:a16="http://schemas.microsoft.com/office/drawing/2014/main" id="{41FF6F94-7174-403B-A34E-09C297BE82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" t="8033" r="7319" b="16968"/>
          <a:stretch/>
        </p:blipFill>
        <p:spPr>
          <a:xfrm rot="16200000">
            <a:off x="4797021" y="-196139"/>
            <a:ext cx="3357109" cy="37490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C8D68F-4C18-4292-AF1B-2C16AE83E0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2" r="14414" b="4"/>
          <a:stretch/>
        </p:blipFill>
        <p:spPr>
          <a:xfrm>
            <a:off x="4601056" y="3474722"/>
            <a:ext cx="3749040" cy="3383279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7159CC21-E9BD-4B5D-8F40-D5FC2F1503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23" r="45011" b="21234"/>
          <a:stretch/>
        </p:blipFill>
        <p:spPr>
          <a:xfrm>
            <a:off x="8442959" y="-13434"/>
            <a:ext cx="3749041" cy="3367301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9EB69E6E-8D2D-466B-8C5E-4D418906752D}"/>
              </a:ext>
            </a:extLst>
          </p:cNvPr>
          <p:cNvSpPr txBox="1">
            <a:spLocks/>
          </p:cNvSpPr>
          <p:nvPr/>
        </p:nvSpPr>
        <p:spPr>
          <a:xfrm>
            <a:off x="472440" y="4367892"/>
            <a:ext cx="3749040" cy="6828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4"/>
                </a:solidFill>
              </a:rPr>
              <a:t>Remarks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38480-EE02-40FA-A751-47C4F570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21" y="704562"/>
            <a:ext cx="3875457" cy="61046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kern="1200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Rib Building Process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D9E2E9-730A-4D93-A0CD-800D34260E8D}"/>
              </a:ext>
            </a:extLst>
          </p:cNvPr>
          <p:cNvCxnSpPr>
            <a:cxnSpLocks/>
          </p:cNvCxnSpPr>
          <p:nvPr/>
        </p:nvCxnSpPr>
        <p:spPr>
          <a:xfrm>
            <a:off x="935611" y="3967844"/>
            <a:ext cx="25721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446275-0A29-4F23-AED9-434B8B08C0F2}"/>
              </a:ext>
            </a:extLst>
          </p:cNvPr>
          <p:cNvGrpSpPr/>
          <p:nvPr/>
        </p:nvGrpSpPr>
        <p:grpSpPr>
          <a:xfrm>
            <a:off x="636155" y="5166361"/>
            <a:ext cx="3256565" cy="1049900"/>
            <a:chOff x="283484" y="5118758"/>
            <a:chExt cx="3256565" cy="1049900"/>
          </a:xfrm>
        </p:grpSpPr>
        <p:sp>
          <p:nvSpPr>
            <p:cNvPr id="33" name="Content Placeholder 24">
              <a:extLst>
                <a:ext uri="{FF2B5EF4-FFF2-40B4-BE49-F238E27FC236}">
                  <a16:creationId xmlns:a16="http://schemas.microsoft.com/office/drawing/2014/main" id="{0CAD35C8-2047-4E70-A871-8FA73A58BFA0}"/>
                </a:ext>
              </a:extLst>
            </p:cNvPr>
            <p:cNvSpPr txBox="1">
              <a:spLocks/>
            </p:cNvSpPr>
            <p:nvPr/>
          </p:nvSpPr>
          <p:spPr>
            <a:xfrm>
              <a:off x="389918" y="5118758"/>
              <a:ext cx="3150131" cy="10499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/>
                <a:t>Fast</a:t>
              </a:r>
            </a:p>
            <a:p>
              <a:pPr marL="0" indent="0">
                <a:buNone/>
              </a:pPr>
              <a:r>
                <a:rPr lang="en-US" sz="2000"/>
                <a:t>Sometimes inaccurate—had to recut</a:t>
              </a:r>
            </a:p>
          </p:txBody>
        </p:sp>
        <p:sp>
          <p:nvSpPr>
            <p:cNvPr id="22" name="Cross 21">
              <a:extLst>
                <a:ext uri="{FF2B5EF4-FFF2-40B4-BE49-F238E27FC236}">
                  <a16:creationId xmlns:a16="http://schemas.microsoft.com/office/drawing/2014/main" id="{0611C59B-1F35-4107-BF5C-4012D04000D7}"/>
                </a:ext>
              </a:extLst>
            </p:cNvPr>
            <p:cNvSpPr/>
            <p:nvPr/>
          </p:nvSpPr>
          <p:spPr>
            <a:xfrm>
              <a:off x="297055" y="5261343"/>
              <a:ext cx="122085" cy="127086"/>
            </a:xfrm>
            <a:prstGeom prst="plus">
              <a:avLst>
                <a:gd name="adj" fmla="val 45369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475FC59-D93F-4357-A3DE-A26471AB0990}"/>
                </a:ext>
              </a:extLst>
            </p:cNvPr>
            <p:cNvSpPr/>
            <p:nvPr/>
          </p:nvSpPr>
          <p:spPr>
            <a:xfrm>
              <a:off x="283484" y="5706100"/>
              <a:ext cx="149225" cy="18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907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802"/>
    </mc:Choice>
    <mc:Fallback>
      <p:transition spd="slow" advTm="8480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B11C8-7007-4D3A-9269-D0EACD05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279" y="5088823"/>
            <a:ext cx="2592033" cy="706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Adding Spars</a:t>
            </a:r>
          </a:p>
        </p:txBody>
      </p:sp>
      <p:pic>
        <p:nvPicPr>
          <p:cNvPr id="6" name="Content Placeholder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AADCF3C1-8E9C-47EE-B03A-D9220C8A40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5" r="-3" b="5992"/>
          <a:stretch/>
        </p:blipFill>
        <p:spPr>
          <a:xfrm>
            <a:off x="1" y="10"/>
            <a:ext cx="4003040" cy="4226709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E78C472-528D-4D38-9194-EA26A94429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2" r="-3" b="6826"/>
          <a:stretch/>
        </p:blipFill>
        <p:spPr>
          <a:xfrm>
            <a:off x="4093465" y="10"/>
            <a:ext cx="4003040" cy="4224518"/>
          </a:xfrm>
          <a:prstGeom prst="rect">
            <a:avLst/>
          </a:prstGeom>
        </p:spPr>
      </p:pic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D4FDFA54-995D-433C-9CC1-1EA9BC8901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0889"/>
          <a:stretch/>
        </p:blipFill>
        <p:spPr>
          <a:xfrm>
            <a:off x="8186928" y="10"/>
            <a:ext cx="4005072" cy="4224518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7B9AB0D-2706-4918-BA4C-A4BDB9E63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20" y="4535424"/>
            <a:ext cx="4498848" cy="1742912"/>
          </a:xfrm>
        </p:spPr>
        <p:txBody>
          <a:bodyPr>
            <a:normAutofit lnSpcReduction="10000"/>
          </a:bodyPr>
          <a:lstStyle/>
          <a:p>
            <a:r>
              <a:rPr lang="en-US" sz="2000"/>
              <a:t>Threaded spars vertically</a:t>
            </a:r>
          </a:p>
          <a:p>
            <a:r>
              <a:rPr lang="en-US" sz="2000"/>
              <a:t>Twisted to align horizontally</a:t>
            </a:r>
          </a:p>
          <a:p>
            <a:r>
              <a:rPr lang="en-US" sz="2000"/>
              <a:t>Top and bottom spars for front and back</a:t>
            </a:r>
          </a:p>
          <a:p>
            <a:r>
              <a:rPr lang="en-US" sz="2000"/>
              <a:t>Required strength!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469D90-62FA-49B2-981E-5305361D5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2370" y="4592474"/>
            <a:ext cx="1128382" cy="847206"/>
            <a:chOff x="8183879" y="1000124"/>
            <a:chExt cx="1562267" cy="1172973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281E6897-9689-4C48-ADC3-9F41AAE3A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404E145C-C4EA-4DED-B029-22B811FC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60D4B6D-0BB1-4BFF-BAC9-21F31B998780}"/>
              </a:ext>
            </a:extLst>
          </p:cNvPr>
          <p:cNvSpPr/>
          <p:nvPr/>
        </p:nvSpPr>
        <p:spPr>
          <a:xfrm>
            <a:off x="10335981" y="4486664"/>
            <a:ext cx="1488558" cy="1054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9A62F9-A4D0-4546-B2B7-EC7140BCD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58685-BFD5-443E-ADB9-815621CA26E3}" type="slidenum">
              <a:rPr lang="en-US" smtClean="0"/>
              <a:pPr/>
              <a:t>3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8883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671"/>
    </mc:Choice>
    <mc:Fallback>
      <p:transition spd="slow" advTm="8667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6520EC-EF7B-4F05-B20A-B41541633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34"/>
            <a:ext cx="10515600" cy="781010"/>
          </a:xfrm>
        </p:spPr>
        <p:txBody>
          <a:bodyPr>
            <a:normAutofit/>
          </a:bodyPr>
          <a:lstStyle/>
          <a:p>
            <a:pPr algn="ctr"/>
            <a:r>
              <a:rPr lang="es-ES" sz="3600" dirty="0" err="1">
                <a:solidFill>
                  <a:schemeClr val="accent4"/>
                </a:solidFill>
                <a:ea typeface="+mj-lt"/>
                <a:cs typeface="+mj-lt"/>
              </a:rPr>
              <a:t>Webbing</a:t>
            </a:r>
            <a:r>
              <a:rPr lang="es-ES" sz="3600" dirty="0">
                <a:solidFill>
                  <a:schemeClr val="accent4"/>
                </a:solidFill>
                <a:ea typeface="+mj-lt"/>
                <a:cs typeface="+mj-lt"/>
              </a:rPr>
              <a:t> </a:t>
            </a:r>
            <a:r>
              <a:rPr lang="es-ES" sz="3600" dirty="0" err="1">
                <a:solidFill>
                  <a:schemeClr val="accent4"/>
                </a:solidFill>
                <a:ea typeface="+mj-lt"/>
                <a:cs typeface="+mj-lt"/>
              </a:rPr>
              <a:t>with</a:t>
            </a:r>
            <a:r>
              <a:rPr lang="es-ES" sz="3600" dirty="0">
                <a:solidFill>
                  <a:schemeClr val="accent4"/>
                </a:solidFill>
                <a:ea typeface="+mj-lt"/>
                <a:cs typeface="+mj-lt"/>
              </a:rPr>
              <a:t> balsa </a:t>
            </a:r>
            <a:endParaRPr lang="en-US" sz="3600" dirty="0">
              <a:solidFill>
                <a:schemeClr val="accent4"/>
              </a:solidFill>
              <a:cs typeface="Calibri Light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86077F-6330-4768-BFDF-297C4E11A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58685-BFD5-443E-ADB9-815621CA26E3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6E232D1-B4EB-4026-9521-B4B71EFD4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13" y="1788980"/>
            <a:ext cx="3472595" cy="4607447"/>
          </a:xfrm>
          <a:prstGeom prst="rect">
            <a:avLst/>
          </a:prstGeom>
        </p:spPr>
      </p:pic>
      <p:pic>
        <p:nvPicPr>
          <p:cNvPr id="3" name="Imagen 9" descr="Imagen que contiene hecho de madera, silla, interior, tabla&#10;&#10;Descripción generada automáticamente">
            <a:extLst>
              <a:ext uri="{FF2B5EF4-FFF2-40B4-BE49-F238E27FC236}">
                <a16:creationId xmlns:a16="http://schemas.microsoft.com/office/drawing/2014/main" id="{B990259D-5E94-45BC-8CB0-D441A3343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608" y="1786848"/>
            <a:ext cx="3572722" cy="4605992"/>
          </a:xfrm>
          <a:prstGeom prst="rect">
            <a:avLst/>
          </a:prstGeom>
        </p:spPr>
      </p:pic>
      <p:pic>
        <p:nvPicPr>
          <p:cNvPr id="10" name="Imagen 10" descr="Imagen que contiene interior, tabla, computadora, escritorio&#10;&#10;Descripción generada automáticamente">
            <a:extLst>
              <a:ext uri="{FF2B5EF4-FFF2-40B4-BE49-F238E27FC236}">
                <a16:creationId xmlns:a16="http://schemas.microsoft.com/office/drawing/2014/main" id="{3271FFCE-C970-49B4-AEF5-FA6944407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782" y="1780686"/>
            <a:ext cx="3170926" cy="462037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9BF751D-17E4-4258-8C01-F72DFFA89EE8}"/>
              </a:ext>
            </a:extLst>
          </p:cNvPr>
          <p:cNvSpPr txBox="1"/>
          <p:nvPr/>
        </p:nvSpPr>
        <p:spPr>
          <a:xfrm>
            <a:off x="723900" y="103735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dirty="0" err="1">
                <a:cs typeface="Calibri"/>
              </a:rPr>
              <a:t>Webbing</a:t>
            </a:r>
            <a:r>
              <a:rPr lang="es-ES" sz="2400" dirty="0">
                <a:cs typeface="Calibri"/>
              </a:rPr>
              <a:t> </a:t>
            </a:r>
            <a:r>
              <a:rPr lang="es-ES" sz="2400" dirty="0" err="1">
                <a:cs typeface="Calibri"/>
              </a:rPr>
              <a:t>cutout</a:t>
            </a:r>
            <a:endParaRPr lang="es-ES" sz="2400" dirty="0">
              <a:cs typeface="Calibri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1AA16B2-CE83-4F57-85D7-B3DC5E12AFBC}"/>
              </a:ext>
            </a:extLst>
          </p:cNvPr>
          <p:cNvSpPr txBox="1"/>
          <p:nvPr/>
        </p:nvSpPr>
        <p:spPr>
          <a:xfrm>
            <a:off x="4806043" y="103735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dirty="0" err="1">
                <a:cs typeface="Calibri"/>
              </a:rPr>
              <a:t>Webbing</a:t>
            </a:r>
            <a:r>
              <a:rPr lang="es-ES" sz="2400" dirty="0">
                <a:cs typeface="Calibri"/>
              </a:rPr>
              <a:t> </a:t>
            </a:r>
            <a:r>
              <a:rPr lang="es-ES" sz="2400" dirty="0" err="1">
                <a:cs typeface="Calibri"/>
              </a:rPr>
              <a:t>placement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0FC7B24-FDB7-4FD3-A31B-850967A3DD7A}"/>
              </a:ext>
            </a:extLst>
          </p:cNvPr>
          <p:cNvSpPr txBox="1"/>
          <p:nvPr/>
        </p:nvSpPr>
        <p:spPr>
          <a:xfrm>
            <a:off x="8886645" y="105593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dirty="0" err="1">
                <a:cs typeface="Calibri"/>
              </a:rPr>
              <a:t>Repeat</a:t>
            </a:r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0989A1C2-4E98-4B7E-8D94-1E8192D5787F}"/>
              </a:ext>
            </a:extLst>
          </p:cNvPr>
          <p:cNvSpPr/>
          <p:nvPr/>
        </p:nvSpPr>
        <p:spPr>
          <a:xfrm>
            <a:off x="3893190" y="3924751"/>
            <a:ext cx="505810" cy="32281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42982D5B-1004-4230-8E79-1C270E68DFAC}"/>
              </a:ext>
            </a:extLst>
          </p:cNvPr>
          <p:cNvSpPr/>
          <p:nvPr/>
        </p:nvSpPr>
        <p:spPr>
          <a:xfrm>
            <a:off x="8103471" y="3924751"/>
            <a:ext cx="505810" cy="32281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4094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70"/>
    </mc:Choice>
    <mc:Fallback>
      <p:transition spd="slow" advTm="8007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B78F5-3795-49AD-BD76-1D19BD83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5"/>
            <a:ext cx="10515600" cy="950965"/>
          </a:xfrm>
        </p:spPr>
        <p:txBody>
          <a:bodyPr>
            <a:normAutofit/>
          </a:bodyPr>
          <a:lstStyle/>
          <a:p>
            <a:pPr algn="ctr"/>
            <a:r>
              <a:rPr lang="es-ES" sz="3600" dirty="0" err="1">
                <a:solidFill>
                  <a:schemeClr val="accent4"/>
                </a:solidFill>
                <a:cs typeface="Calibri Light"/>
              </a:rPr>
              <a:t>Adding</a:t>
            </a:r>
            <a:r>
              <a:rPr lang="es-ES" sz="3600" dirty="0">
                <a:solidFill>
                  <a:schemeClr val="accent4"/>
                </a:solidFill>
                <a:cs typeface="Calibri Light"/>
              </a:rPr>
              <a:t> </a:t>
            </a:r>
            <a:r>
              <a:rPr lang="es-ES" sz="3600" dirty="0" err="1">
                <a:solidFill>
                  <a:schemeClr val="accent4"/>
                </a:solidFill>
                <a:cs typeface="Calibri Light"/>
              </a:rPr>
              <a:t>covers</a:t>
            </a:r>
            <a:r>
              <a:rPr lang="es-ES" sz="3600" dirty="0">
                <a:solidFill>
                  <a:schemeClr val="accent4"/>
                </a:solidFill>
                <a:cs typeface="Calibri Light"/>
              </a:rPr>
              <a:t> at </a:t>
            </a:r>
            <a:r>
              <a:rPr lang="es-ES" sz="3600" dirty="0" err="1">
                <a:solidFill>
                  <a:schemeClr val="accent4"/>
                </a:solidFill>
                <a:cs typeface="Calibri Light"/>
              </a:rPr>
              <a:t>the</a:t>
            </a:r>
            <a:r>
              <a:rPr lang="es-ES" sz="3600" dirty="0">
                <a:solidFill>
                  <a:schemeClr val="accent4"/>
                </a:solidFill>
                <a:cs typeface="Calibri Light"/>
              </a:rPr>
              <a:t> </a:t>
            </a:r>
            <a:r>
              <a:rPr lang="es-ES" sz="3600" dirty="0" err="1">
                <a:solidFill>
                  <a:schemeClr val="accent4"/>
                </a:solidFill>
                <a:cs typeface="Calibri Light"/>
              </a:rPr>
              <a:t>leading</a:t>
            </a:r>
            <a:r>
              <a:rPr lang="es-ES" sz="3600" dirty="0">
                <a:solidFill>
                  <a:schemeClr val="accent4"/>
                </a:solidFill>
                <a:cs typeface="Calibri Light"/>
              </a:rPr>
              <a:t> and </a:t>
            </a:r>
            <a:r>
              <a:rPr lang="es-ES" sz="3600" dirty="0" err="1">
                <a:solidFill>
                  <a:schemeClr val="accent4"/>
                </a:solidFill>
                <a:cs typeface="Calibri Light"/>
              </a:rPr>
              <a:t>trailing</a:t>
            </a:r>
            <a:r>
              <a:rPr lang="es-ES" sz="3600" dirty="0">
                <a:solidFill>
                  <a:schemeClr val="accent4"/>
                </a:solidFill>
                <a:cs typeface="Calibri Light"/>
              </a:rPr>
              <a:t> </a:t>
            </a:r>
            <a:r>
              <a:rPr lang="es-ES" sz="3600" dirty="0" err="1">
                <a:solidFill>
                  <a:schemeClr val="accent4"/>
                </a:solidFill>
                <a:cs typeface="Calibri Light"/>
              </a:rPr>
              <a:t>edge</a:t>
            </a:r>
            <a:endParaRPr lang="es-ES" sz="3600" dirty="0">
              <a:solidFill>
                <a:schemeClr val="accent4"/>
              </a:solidFill>
              <a:cs typeface="Calibri Light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B2C5676-E062-4ED8-86D4-7F9FF91B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58685-BFD5-443E-ADB9-815621CA26E3}" type="slidenum">
              <a:rPr lang="en-US" smtClean="0"/>
              <a:t>5</a:t>
            </a:fld>
            <a:endParaRPr lang="en-US"/>
          </a:p>
        </p:txBody>
      </p:sp>
      <p:pic>
        <p:nvPicPr>
          <p:cNvPr id="5" name="Imagen 7" descr="Imagen que contiene persona, tabla, interior, comida&#10;&#10;Descripción generada automáticamente">
            <a:extLst>
              <a:ext uri="{FF2B5EF4-FFF2-40B4-BE49-F238E27FC236}">
                <a16:creationId xmlns:a16="http://schemas.microsoft.com/office/drawing/2014/main" id="{2E7352AC-4612-4012-87E3-89555CBB8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45" y="2426004"/>
            <a:ext cx="5233820" cy="2324534"/>
          </a:xfrm>
          <a:prstGeom prst="rect">
            <a:avLst/>
          </a:prstGeom>
        </p:spPr>
      </p:pic>
      <p:pic>
        <p:nvPicPr>
          <p:cNvPr id="7" name="Imagen 6" descr="Imagen que contiene edificio, interior, abrir, cuarto&#10;&#10;Descripción generada automáticamente">
            <a:extLst>
              <a:ext uri="{FF2B5EF4-FFF2-40B4-BE49-F238E27FC236}">
                <a16:creationId xmlns:a16="http://schemas.microsoft.com/office/drawing/2014/main" id="{C8B2B796-2556-4CB4-931F-9770773EA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830" y="1938908"/>
            <a:ext cx="3907766" cy="4246253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54184B5-C950-45F3-8322-E4F0A1BD5E9E}"/>
              </a:ext>
            </a:extLst>
          </p:cNvPr>
          <p:cNvSpPr txBox="1">
            <a:spLocks/>
          </p:cNvSpPr>
          <p:nvPr/>
        </p:nvSpPr>
        <p:spPr>
          <a:xfrm>
            <a:off x="568445" y="1398001"/>
            <a:ext cx="5157787" cy="4377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cs typeface="Calibri" panose="020F0502020204030204"/>
              </a:rPr>
              <a:t>Leading edge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E560EDC-C72B-46D2-9C40-42A1DBCDDBBB}"/>
              </a:ext>
            </a:extLst>
          </p:cNvPr>
          <p:cNvSpPr txBox="1">
            <a:spLocks/>
          </p:cNvSpPr>
          <p:nvPr/>
        </p:nvSpPr>
        <p:spPr>
          <a:xfrm>
            <a:off x="6031706" y="1398001"/>
            <a:ext cx="5157787" cy="4377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cs typeface="Calibri" panose="020F0502020204030204"/>
              </a:rPr>
              <a:t>Trailing edge</a:t>
            </a:r>
          </a:p>
        </p:txBody>
      </p:sp>
    </p:spTree>
    <p:extLst>
      <p:ext uri="{BB962C8B-B14F-4D97-AF65-F5344CB8AC3E}">
        <p14:creationId xmlns:p14="http://schemas.microsoft.com/office/powerpoint/2010/main" val="1281700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702"/>
    </mc:Choice>
    <mc:Fallback>
      <p:transition spd="slow" advTm="6270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9E8531-5931-4830-AF4C-DE36FE044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381" y="0"/>
            <a:ext cx="6475237" cy="727364"/>
          </a:xfrm>
        </p:spPr>
        <p:txBody>
          <a:bodyPr>
            <a:normAutofit/>
          </a:bodyPr>
          <a:lstStyle/>
          <a:p>
            <a:pPr algn="ctr"/>
            <a:r>
              <a:rPr lang="en-GB" sz="3600" dirty="0">
                <a:solidFill>
                  <a:schemeClr val="accent4"/>
                </a:solidFill>
                <a:ea typeface="+mj-lt"/>
                <a:cs typeface="+mj-lt"/>
              </a:rPr>
              <a:t>Attaching cap strips to the ribs </a:t>
            </a:r>
            <a:endParaRPr lang="en-US" sz="4000" dirty="0">
              <a:solidFill>
                <a:schemeClr val="accent4"/>
              </a:solidFill>
            </a:endParaRPr>
          </a:p>
        </p:txBody>
      </p:sp>
      <p:pic>
        <p:nvPicPr>
          <p:cNvPr id="7" name="Content Placeholder 6" descr="A picture containing indoor&#10;&#10;Description automatically generated">
            <a:extLst>
              <a:ext uri="{FF2B5EF4-FFF2-40B4-BE49-F238E27FC236}">
                <a16:creationId xmlns:a16="http://schemas.microsoft.com/office/drawing/2014/main" id="{1B6EAB79-8606-4718-ACA4-9CEABA289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"/>
          <a:stretch/>
        </p:blipFill>
        <p:spPr>
          <a:xfrm rot="5400000">
            <a:off x="286278" y="1382246"/>
            <a:ext cx="5623009" cy="4519166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C1BE34-AD74-4541-ADDF-3A55FBAE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58685-BFD5-443E-ADB9-815621CA26E3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418B6D-842E-4E43-96F8-47DC4584BFD1}"/>
              </a:ext>
            </a:extLst>
          </p:cNvPr>
          <p:cNvSpPr txBox="1"/>
          <p:nvPr/>
        </p:nvSpPr>
        <p:spPr>
          <a:xfrm>
            <a:off x="6196446" y="3799375"/>
            <a:ext cx="5157354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Plywood cap strips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Added to the torsional and bending stiffness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Aid in supporting the skin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1F7184-0ECC-49BA-A300-AB338276F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731" y="830324"/>
            <a:ext cx="5787737" cy="247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66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044"/>
    </mc:Choice>
    <mc:Fallback>
      <p:transition spd="slow" advTm="4804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6D7C4-CF37-4D54-8E8D-EA68F32F1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61"/>
            <a:ext cx="10515600" cy="750498"/>
          </a:xfrm>
        </p:spPr>
        <p:txBody>
          <a:bodyPr>
            <a:normAutofit/>
          </a:bodyPr>
          <a:lstStyle/>
          <a:p>
            <a:pPr algn="ctr"/>
            <a:r>
              <a:rPr lang="en-GB" sz="3600" dirty="0">
                <a:solidFill>
                  <a:schemeClr val="accent4"/>
                </a:solidFill>
              </a:rPr>
              <a:t>Covering the wing with skin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075CA-B4BD-491E-B3BB-8DDF22CCF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5509" y="4550692"/>
            <a:ext cx="9878292" cy="1443535"/>
          </a:xfrm>
        </p:spPr>
        <p:txBody>
          <a:bodyPr numCol="2">
            <a:normAutofit/>
          </a:bodyPr>
          <a:lstStyle/>
          <a:p>
            <a:r>
              <a:rPr lang="en-GB" sz="2000" dirty="0"/>
              <a:t>Cutting the nylon to size</a:t>
            </a:r>
          </a:p>
          <a:p>
            <a:r>
              <a:rPr lang="en-GB" sz="2000" dirty="0"/>
              <a:t>Considerable amount of wastage</a:t>
            </a:r>
          </a:p>
          <a:p>
            <a:r>
              <a:rPr lang="en-GB" sz="2000" dirty="0"/>
              <a:t>Fibres aligned parallel to the ribs </a:t>
            </a:r>
          </a:p>
          <a:p>
            <a:r>
              <a:rPr lang="en-GB" sz="2000" dirty="0"/>
              <a:t>Iron </a:t>
            </a:r>
          </a:p>
          <a:p>
            <a:r>
              <a:rPr lang="en-GB" sz="2000" dirty="0"/>
              <a:t>Cut the edges </a:t>
            </a:r>
          </a:p>
          <a:p>
            <a:r>
              <a:rPr lang="en-GB" sz="2000" dirty="0"/>
              <a:t>Overlap top over bottom skin </a:t>
            </a:r>
            <a:endParaRPr lang="en-GB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01EC8-7BCB-4446-9023-88FE78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58685-BFD5-443E-ADB9-815621CA26E3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2B1E3D7A-37C4-4509-9677-982D45489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t="17576" r="6969" b="13019"/>
          <a:stretch/>
        </p:blipFill>
        <p:spPr bwMode="auto">
          <a:xfrm>
            <a:off x="146461" y="887023"/>
            <a:ext cx="5180005" cy="310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description available.">
            <a:extLst>
              <a:ext uri="{FF2B5EF4-FFF2-40B4-BE49-F238E27FC236}">
                <a16:creationId xmlns:a16="http://schemas.microsoft.com/office/drawing/2014/main" id="{3B6759A4-2347-45B3-B2F1-E01261B6C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3" b="6510"/>
          <a:stretch/>
        </p:blipFill>
        <p:spPr bwMode="auto">
          <a:xfrm>
            <a:off x="5499037" y="887023"/>
            <a:ext cx="2938992" cy="310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description available.">
            <a:extLst>
              <a:ext uri="{FF2B5EF4-FFF2-40B4-BE49-F238E27FC236}">
                <a16:creationId xmlns:a16="http://schemas.microsoft.com/office/drawing/2014/main" id="{4B988136-0E3C-45D7-903F-0E5171C1C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21"/>
          <a:stretch/>
        </p:blipFill>
        <p:spPr bwMode="auto">
          <a:xfrm>
            <a:off x="8610600" y="884170"/>
            <a:ext cx="3434938" cy="310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920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405"/>
    </mc:Choice>
    <mc:Fallback>
      <p:transition spd="slow" advTm="11640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96681-8694-4706-84B2-69274EC75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3" y="5555"/>
            <a:ext cx="10515600" cy="825717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</a:rPr>
              <a:t>Measurements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76234-A94C-4976-846B-0D12C767C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7939" y="1029871"/>
            <a:ext cx="2945679" cy="437736"/>
          </a:xfrm>
        </p:spPr>
        <p:txBody>
          <a:bodyPr/>
          <a:lstStyle/>
          <a:p>
            <a:pPr algn="ctr"/>
            <a:r>
              <a:rPr lang="en-US" b="0" dirty="0"/>
              <a:t>Bending Stiffness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47459B-454C-4382-8F08-C5DB88C09D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62973" y="1029871"/>
            <a:ext cx="3071088" cy="464137"/>
          </a:xfrm>
        </p:spPr>
        <p:txBody>
          <a:bodyPr/>
          <a:lstStyle/>
          <a:p>
            <a:pPr algn="ctr"/>
            <a:r>
              <a:rPr lang="en-US" b="0" dirty="0"/>
              <a:t>Torsional Stiffness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49D3C-476B-4C94-99E7-742933E92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58685-BFD5-443E-ADB9-815621CA26E3}" type="slidenum">
              <a:rPr lang="en-US" smtClean="0"/>
              <a:t>8</a:t>
            </a:fld>
            <a:endParaRPr lang="en-US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691AE03A-3400-404E-A955-5573BBE9CA38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" b="17464"/>
          <a:stretch/>
        </p:blipFill>
        <p:spPr bwMode="auto">
          <a:xfrm>
            <a:off x="1099546" y="1666206"/>
            <a:ext cx="4262464" cy="43504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Content Placeholder 9" descr="A picture containing text, floor, indoor, room&#10;&#10;Description automatically generated">
            <a:extLst>
              <a:ext uri="{FF2B5EF4-FFF2-40B4-BE49-F238E27FC236}">
                <a16:creationId xmlns:a16="http://schemas.microsoft.com/office/drawing/2014/main" id="{B5EEF6A2-63CE-416A-B808-560DC027499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9" b="20579"/>
          <a:stretch/>
        </p:blipFill>
        <p:spPr>
          <a:xfrm>
            <a:off x="6392425" y="1666206"/>
            <a:ext cx="5012183" cy="433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16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399"/>
    </mc:Choice>
    <mc:Fallback>
      <p:transition spd="slow" advTm="5839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DA249-30F6-453A-B9CF-C6798D994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81"/>
            <a:ext cx="10515600" cy="682274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chemeClr val="accent4"/>
                </a:solidFill>
              </a:rPr>
              <a:t>Bending Stiffness and</a:t>
            </a:r>
            <a:r>
              <a:rPr lang="en-US" sz="3600" b="1" dirty="0">
                <a:solidFill>
                  <a:schemeClr val="accent4"/>
                </a:solidFill>
              </a:rPr>
              <a:t> </a:t>
            </a:r>
            <a:r>
              <a:rPr lang="en-US" sz="3600" dirty="0">
                <a:solidFill>
                  <a:schemeClr val="accent4"/>
                </a:solidFill>
              </a:rPr>
              <a:t>Comparison to individual beams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CBE89-BD6E-4B93-A947-CF67B5E8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58685-BFD5-443E-ADB9-815621CA26E3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0E4BFBC-2E9F-4674-8BB9-A997180EB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266752"/>
              </p:ext>
            </p:extLst>
          </p:nvPr>
        </p:nvGraphicFramePr>
        <p:xfrm>
          <a:off x="4092148" y="2079783"/>
          <a:ext cx="7852944" cy="3079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9378">
                  <a:extLst>
                    <a:ext uri="{9D8B030D-6E8A-4147-A177-3AD203B41FA5}">
                      <a16:colId xmlns:a16="http://schemas.microsoft.com/office/drawing/2014/main" val="803573176"/>
                    </a:ext>
                  </a:extLst>
                </a:gridCol>
                <a:gridCol w="1012716">
                  <a:extLst>
                    <a:ext uri="{9D8B030D-6E8A-4147-A177-3AD203B41FA5}">
                      <a16:colId xmlns:a16="http://schemas.microsoft.com/office/drawing/2014/main" val="3741399591"/>
                    </a:ext>
                  </a:extLst>
                </a:gridCol>
                <a:gridCol w="1012716">
                  <a:extLst>
                    <a:ext uri="{9D8B030D-6E8A-4147-A177-3AD203B41FA5}">
                      <a16:colId xmlns:a16="http://schemas.microsoft.com/office/drawing/2014/main" val="1447695637"/>
                    </a:ext>
                  </a:extLst>
                </a:gridCol>
                <a:gridCol w="1012716">
                  <a:extLst>
                    <a:ext uri="{9D8B030D-6E8A-4147-A177-3AD203B41FA5}">
                      <a16:colId xmlns:a16="http://schemas.microsoft.com/office/drawing/2014/main" val="596864353"/>
                    </a:ext>
                  </a:extLst>
                </a:gridCol>
                <a:gridCol w="1336278">
                  <a:extLst>
                    <a:ext uri="{9D8B030D-6E8A-4147-A177-3AD203B41FA5}">
                      <a16:colId xmlns:a16="http://schemas.microsoft.com/office/drawing/2014/main" val="3024116066"/>
                    </a:ext>
                  </a:extLst>
                </a:gridCol>
                <a:gridCol w="1949140">
                  <a:extLst>
                    <a:ext uri="{9D8B030D-6E8A-4147-A177-3AD203B41FA5}">
                      <a16:colId xmlns:a16="http://schemas.microsoft.com/office/drawing/2014/main" val="1865873132"/>
                    </a:ext>
                  </a:extLst>
                </a:gridCol>
              </a:tblGrid>
              <a:tr h="1332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1D9A7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Weight (in N)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Deflection (in cm)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Rib stiffness K (Nm)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Equivalent number of beams, side by side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Equivalent number of beams, stacked vertically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6968134"/>
                  </a:ext>
                </a:extLst>
              </a:tr>
              <a:tr h="8732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Without Cap-strip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4.905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E7EF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1.2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E7EF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408.75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E7EF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2.1475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E7EF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1.2902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E7E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81251"/>
                  </a:ext>
                </a:extLst>
              </a:tr>
              <a:tr h="8732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With Cap-strip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9.81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0.4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2452.5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12.8847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>
                          <a:effectLst/>
                        </a:rPr>
                        <a:t>2.3444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756150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9EE2F1-3685-45AB-BB39-BA3882DAFB97}"/>
                  </a:ext>
                </a:extLst>
              </p:cNvPr>
              <p:cNvSpPr txBox="1"/>
              <p:nvPr/>
            </p:nvSpPr>
            <p:spPr>
              <a:xfrm>
                <a:off x="451477" y="1888414"/>
                <a:ext cx="119862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9EE2F1-3685-45AB-BB39-BA3882DAF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77" y="1888414"/>
                <a:ext cx="1198629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9589E3-EA1E-48EB-8F09-05FB76B74B06}"/>
                  </a:ext>
                </a:extLst>
              </p:cNvPr>
              <p:cNvSpPr txBox="1"/>
              <p:nvPr/>
            </p:nvSpPr>
            <p:spPr>
              <a:xfrm>
                <a:off x="2190970" y="1907041"/>
                <a:ext cx="1198629" cy="609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𝐼𝐸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9589E3-EA1E-48EB-8F09-05FB76B74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970" y="1907041"/>
                <a:ext cx="1198629" cy="6090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669C9CF-CF83-472C-B5C4-9D9F854EF7A0}"/>
              </a:ext>
            </a:extLst>
          </p:cNvPr>
          <p:cNvSpPr/>
          <p:nvPr/>
        </p:nvSpPr>
        <p:spPr>
          <a:xfrm>
            <a:off x="1263106" y="3101515"/>
            <a:ext cx="774000" cy="77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C0D7D5-26C7-4083-AB0B-D350245DB251}"/>
              </a:ext>
            </a:extLst>
          </p:cNvPr>
          <p:cNvSpPr txBox="1"/>
          <p:nvPr/>
        </p:nvSpPr>
        <p:spPr>
          <a:xfrm>
            <a:off x="680266" y="1242899"/>
            <a:ext cx="2435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For one beam…</a:t>
            </a:r>
            <a:endParaRPr lang="en-US" sz="2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26FE88-719E-4D41-A103-63020D34A7AB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1650106" y="2211580"/>
            <a:ext cx="5408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4F7236E8-68C8-428C-A3BD-55C150B1EEDD}"/>
              </a:ext>
            </a:extLst>
          </p:cNvPr>
          <p:cNvSpPr/>
          <p:nvPr/>
        </p:nvSpPr>
        <p:spPr>
          <a:xfrm rot="10800000">
            <a:off x="1031101" y="3117189"/>
            <a:ext cx="159786" cy="7740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ket 18">
            <a:extLst>
              <a:ext uri="{FF2B5EF4-FFF2-40B4-BE49-F238E27FC236}">
                <a16:creationId xmlns:a16="http://schemas.microsoft.com/office/drawing/2014/main" id="{75D4DAD5-EF7D-4BB5-B8D5-1AA092C0DFB4}"/>
              </a:ext>
            </a:extLst>
          </p:cNvPr>
          <p:cNvSpPr/>
          <p:nvPr/>
        </p:nvSpPr>
        <p:spPr>
          <a:xfrm rot="5400000">
            <a:off x="1570213" y="3598974"/>
            <a:ext cx="159786" cy="7740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932802-CDBD-4CC9-ACF3-CF2491735449}"/>
                  </a:ext>
                </a:extLst>
              </p:cNvPr>
              <p:cNvSpPr txBox="1"/>
              <p:nvPr/>
            </p:nvSpPr>
            <p:spPr>
              <a:xfrm>
                <a:off x="1038700" y="4096434"/>
                <a:ext cx="11986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932802-CDBD-4CC9-ACF3-CF2491735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700" y="4096434"/>
                <a:ext cx="11986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A4339F-2409-4E03-BE68-98F551194CA8}"/>
                  </a:ext>
                </a:extLst>
              </p:cNvPr>
              <p:cNvSpPr txBox="1"/>
              <p:nvPr/>
            </p:nvSpPr>
            <p:spPr>
              <a:xfrm>
                <a:off x="303628" y="3229184"/>
                <a:ext cx="69136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A4339F-2409-4E03-BE68-98F551194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28" y="3229184"/>
                <a:ext cx="69136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DDE42B02-AD2A-426A-B824-90FE2D041988}"/>
              </a:ext>
            </a:extLst>
          </p:cNvPr>
          <p:cNvGrpSpPr/>
          <p:nvPr/>
        </p:nvGrpSpPr>
        <p:grpSpPr>
          <a:xfrm>
            <a:off x="8791710" y="5421068"/>
            <a:ext cx="1103241" cy="242858"/>
            <a:chOff x="7454348" y="5124799"/>
            <a:chExt cx="1103241" cy="24285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E45741-24BE-45D6-AA36-3913722F5474}"/>
                </a:ext>
              </a:extLst>
            </p:cNvPr>
            <p:cNvSpPr/>
            <p:nvPr/>
          </p:nvSpPr>
          <p:spPr>
            <a:xfrm>
              <a:off x="7454348" y="5124799"/>
              <a:ext cx="258417" cy="2428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4EC31D2-AC50-44AC-B181-657F5D010C72}"/>
                </a:ext>
              </a:extLst>
            </p:cNvPr>
            <p:cNvSpPr/>
            <p:nvPr/>
          </p:nvSpPr>
          <p:spPr>
            <a:xfrm>
              <a:off x="7735956" y="5124799"/>
              <a:ext cx="258417" cy="2428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6C4698E-202A-44E5-8BEB-B685402D6032}"/>
                </a:ext>
              </a:extLst>
            </p:cNvPr>
            <p:cNvSpPr/>
            <p:nvPr/>
          </p:nvSpPr>
          <p:spPr>
            <a:xfrm>
              <a:off x="8017564" y="5124799"/>
              <a:ext cx="258417" cy="2428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0B59152-F7D2-40DF-8DE6-67398E2C96C2}"/>
                </a:ext>
              </a:extLst>
            </p:cNvPr>
            <p:cNvSpPr/>
            <p:nvPr/>
          </p:nvSpPr>
          <p:spPr>
            <a:xfrm>
              <a:off x="8299172" y="5124799"/>
              <a:ext cx="258417" cy="2428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3C993FC-1B9C-4FBE-BE6C-79CE32052C49}"/>
              </a:ext>
            </a:extLst>
          </p:cNvPr>
          <p:cNvGrpSpPr/>
          <p:nvPr/>
        </p:nvGrpSpPr>
        <p:grpSpPr>
          <a:xfrm rot="5400000">
            <a:off x="10450457" y="5683301"/>
            <a:ext cx="1103241" cy="242858"/>
            <a:chOff x="7454348" y="5124799"/>
            <a:chExt cx="1103241" cy="24285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E5EA3BB-4736-4448-8715-B26E8F7BCFEC}"/>
                </a:ext>
              </a:extLst>
            </p:cNvPr>
            <p:cNvSpPr/>
            <p:nvPr/>
          </p:nvSpPr>
          <p:spPr>
            <a:xfrm>
              <a:off x="7454348" y="5124799"/>
              <a:ext cx="258417" cy="2428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6169F4B-6C6E-46D9-B1F1-30158B170F22}"/>
                </a:ext>
              </a:extLst>
            </p:cNvPr>
            <p:cNvSpPr/>
            <p:nvPr/>
          </p:nvSpPr>
          <p:spPr>
            <a:xfrm>
              <a:off x="7735956" y="5124799"/>
              <a:ext cx="258417" cy="2428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63FE29E-8674-4AE0-B1F9-67834D2AF4D1}"/>
                </a:ext>
              </a:extLst>
            </p:cNvPr>
            <p:cNvSpPr/>
            <p:nvPr/>
          </p:nvSpPr>
          <p:spPr>
            <a:xfrm>
              <a:off x="8017564" y="5124799"/>
              <a:ext cx="258417" cy="2428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339B82-3302-45F0-9C23-ABB73A6281EC}"/>
                </a:ext>
              </a:extLst>
            </p:cNvPr>
            <p:cNvSpPr/>
            <p:nvPr/>
          </p:nvSpPr>
          <p:spPr>
            <a:xfrm>
              <a:off x="8299172" y="5124799"/>
              <a:ext cx="258417" cy="2428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A022DD-D20D-4414-B099-5BD7332B5C67}"/>
                  </a:ext>
                </a:extLst>
              </p:cNvPr>
              <p:cNvSpPr txBox="1"/>
              <p:nvPr/>
            </p:nvSpPr>
            <p:spPr>
              <a:xfrm>
                <a:off x="2136173" y="2586355"/>
                <a:ext cx="1656522" cy="369332"/>
              </a:xfrm>
              <a:prstGeom prst="rect">
                <a:avLst/>
              </a:prstGeom>
              <a:solidFill>
                <a:srgbClr val="8BE9D0"/>
              </a:solidFill>
              <a:ln w="19050">
                <a:solidFill>
                  <a:srgbClr val="1D9A78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190 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𝑁𝑚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A022DD-D20D-4414-B099-5BD7332B5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173" y="2586355"/>
                <a:ext cx="165652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1D9A78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505643A-7727-4CA2-9139-496661FEB585}"/>
                  </a:ext>
                </a:extLst>
              </p:cNvPr>
              <p:cNvSpPr txBox="1"/>
              <p:nvPr/>
            </p:nvSpPr>
            <p:spPr>
              <a:xfrm>
                <a:off x="786372" y="5199958"/>
                <a:ext cx="222305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505643A-7727-4CA2-9139-496661FEB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72" y="5199958"/>
                <a:ext cx="2223052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451413D-5F8A-4DDA-959F-49843C3B507F}"/>
              </a:ext>
            </a:extLst>
          </p:cNvPr>
          <p:cNvSpPr txBox="1"/>
          <p:nvPr/>
        </p:nvSpPr>
        <p:spPr>
          <a:xfrm>
            <a:off x="363856" y="4609707"/>
            <a:ext cx="334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For vertical equivalence…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AB60751-957E-4F35-B297-4C27267CB089}"/>
                  </a:ext>
                </a:extLst>
              </p:cNvPr>
              <p:cNvSpPr txBox="1"/>
              <p:nvPr/>
            </p:nvSpPr>
            <p:spPr>
              <a:xfrm>
                <a:off x="7603435" y="2892515"/>
                <a:ext cx="1007165" cy="49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14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AB60751-957E-4F35-B297-4C27267CB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435" y="2892515"/>
                <a:ext cx="1007165" cy="4956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157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178"/>
    </mc:Choice>
    <mc:Fallback>
      <p:transition spd="slow" advTm="129178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FFFFFF"/>
      </a:dk1>
      <a:lt1>
        <a:sysClr val="window" lastClr="000000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FFFFFF"/>
      </a:dk1>
      <a:lt1>
        <a:sysClr val="window" lastClr="00000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467</Words>
  <Application>Microsoft Office PowerPoint</Application>
  <PresentationFormat>Grand écran</PresentationFormat>
  <Paragraphs>162</Paragraphs>
  <Slides>19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Times New Roman</vt:lpstr>
      <vt:lpstr>Office Theme</vt:lpstr>
      <vt:lpstr>Présentation PowerPoint</vt:lpstr>
      <vt:lpstr>Rib Building Process</vt:lpstr>
      <vt:lpstr>Adding Spars</vt:lpstr>
      <vt:lpstr>Webbing with balsa </vt:lpstr>
      <vt:lpstr>Adding covers at the leading and trailing edge</vt:lpstr>
      <vt:lpstr>Attaching cap strips to the ribs </vt:lpstr>
      <vt:lpstr>Covering the wing with skin</vt:lpstr>
      <vt:lpstr>Measurements</vt:lpstr>
      <vt:lpstr>Bending Stiffness and Comparison to individual beams</vt:lpstr>
      <vt:lpstr>Torsional Stiffness</vt:lpstr>
      <vt:lpstr>Analysis: Comparison to Mathematical Model</vt:lpstr>
      <vt:lpstr>RDM6 study of wing rib</vt:lpstr>
      <vt:lpstr>Présentation PowerPoint</vt:lpstr>
      <vt:lpstr>Présentation PowerPoint</vt:lpstr>
      <vt:lpstr>Présentation PowerPoint</vt:lpstr>
      <vt:lpstr>Standard NACA 0010 aerodynamic analysis</vt:lpstr>
      <vt:lpstr>AVRO Canada CF-100 Canuck</vt:lpstr>
      <vt:lpstr>Thank you  Questions…?</vt:lpstr>
      <vt:lpstr>Torsional Moment of Inertia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Emmanuelle Fried</dc:creator>
  <cp:lastModifiedBy>Daniel Opoka</cp:lastModifiedBy>
  <cp:revision>1</cp:revision>
  <dcterms:created xsi:type="dcterms:W3CDTF">2021-01-05T15:24:35Z</dcterms:created>
  <dcterms:modified xsi:type="dcterms:W3CDTF">2021-01-06T08:10:43Z</dcterms:modified>
</cp:coreProperties>
</file>